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98" autoAdjust="0"/>
  </p:normalViewPr>
  <p:slideViewPr>
    <p:cSldViewPr snapToGrid="0" snapToObjects="1">
      <p:cViewPr>
        <p:scale>
          <a:sx n="70" d="100"/>
          <a:sy n="70" d="100"/>
        </p:scale>
        <p:origin x="-116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99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92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91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85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35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50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689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00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5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62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1B9D-82BC-2246-850B-3044D86CFA4A}" type="datetimeFigureOut">
              <a:rPr lang="es-ES" smtClean="0"/>
              <a:t>19/03/2015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2FE0A-3698-E04A-A897-0298C99350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90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hvm7G1P5EE" TargetMode="External"/><Relationship Id="rId2" Type="http://schemas.openxmlformats.org/officeDocument/2006/relationships/hyperlink" Target="https://www.youtube.com/watch?v=oPXQXKhQZ7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LA CÁTEDRA DE LA PAZ</a:t>
            </a:r>
            <a:endParaRPr lang="es-ES" altLang="es-CO" b="1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5581" y="3439451"/>
            <a:ext cx="5640387" cy="175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s-CO" altLang="es-CO" sz="2800" dirty="0" smtClean="0"/>
              <a:t>Presentación, proceso de paz de La Habana</a:t>
            </a:r>
          </a:p>
          <a:p>
            <a:pPr eaLnBrk="1" hangingPunct="1">
              <a:lnSpc>
                <a:spcPct val="90000"/>
              </a:lnSpc>
            </a:pPr>
            <a:endParaRPr lang="es-CO" altLang="es-CO" sz="2800" dirty="0" smtClean="0"/>
          </a:p>
          <a:p>
            <a:pPr eaLnBrk="1" hangingPunct="1">
              <a:lnSpc>
                <a:spcPct val="90000"/>
              </a:lnSpc>
            </a:pPr>
            <a:r>
              <a:rPr lang="es-CO" altLang="es-CO" sz="2800" dirty="0" smtClean="0"/>
              <a:t>Jesús Alfonso Flórez López</a:t>
            </a:r>
          </a:p>
          <a:p>
            <a:pPr eaLnBrk="1" hangingPunct="1">
              <a:lnSpc>
                <a:spcPct val="90000"/>
              </a:lnSpc>
            </a:pPr>
            <a:r>
              <a:rPr lang="es-CO" altLang="es-CO" sz="2800" dirty="0" smtClean="0"/>
              <a:t>Enero de 2015</a:t>
            </a:r>
            <a:endParaRPr lang="es-ES" altLang="es-CO" sz="2800" dirty="0" smtClean="0"/>
          </a:p>
        </p:txBody>
      </p:sp>
    </p:spTree>
    <p:extLst>
      <p:ext uri="{BB962C8B-B14F-4D97-AF65-F5344CB8AC3E}">
        <p14:creationId xmlns:p14="http://schemas.microsoft.com/office/powerpoint/2010/main" val="18200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2606" y="504825"/>
            <a:ext cx="4895850" cy="6353175"/>
          </a:xfrm>
          <a:noFill/>
        </p:spPr>
      </p:pic>
    </p:spTree>
    <p:extLst>
      <p:ext uri="{BB962C8B-B14F-4D97-AF65-F5344CB8AC3E}">
        <p14:creationId xmlns:p14="http://schemas.microsoft.com/office/powerpoint/2010/main" val="289156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2842" y="912363"/>
            <a:ext cx="5183188" cy="5565775"/>
          </a:xfrm>
          <a:noFill/>
        </p:spPr>
      </p:pic>
    </p:spTree>
    <p:extLst>
      <p:ext uri="{BB962C8B-B14F-4D97-AF65-F5344CB8AC3E}">
        <p14:creationId xmlns:p14="http://schemas.microsoft.com/office/powerpoint/2010/main" val="268256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69" y="1614480"/>
            <a:ext cx="3458261" cy="4497402"/>
          </a:xfrm>
          <a:noFill/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92" y="341313"/>
            <a:ext cx="5011738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1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6865937" cy="15843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O" altLang="es-CO" b="1" smtClean="0"/>
              <a:t/>
            </a:r>
            <a:br>
              <a:rPr lang="es-CO" altLang="es-CO" b="1" smtClean="0"/>
            </a:br>
            <a:r>
              <a:rPr lang="es-CO" altLang="es-CO" b="1" smtClean="0"/>
              <a:t/>
            </a:r>
            <a:br>
              <a:rPr lang="es-CO" altLang="es-CO" b="1" smtClean="0"/>
            </a:br>
            <a:endParaRPr lang="es-ES" altLang="es-CO" b="1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07185" y="2308462"/>
            <a:ext cx="7386637" cy="28813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CO" altLang="es-CO" sz="4000" b="1" dirty="0" smtClean="0"/>
              <a:t>Acuerdo General para la Terminación del Conflicto y la Construcción de una Paz Estable y Duradera.</a:t>
            </a:r>
            <a:r>
              <a:rPr lang="es-CO" altLang="es-CO" sz="4000" dirty="0" smtClean="0"/>
              <a:t>  </a:t>
            </a:r>
            <a:endParaRPr lang="es-ES" altLang="es-CO" sz="4000" dirty="0" smtClean="0"/>
          </a:p>
        </p:txBody>
      </p:sp>
    </p:spTree>
    <p:extLst>
      <p:ext uri="{BB962C8B-B14F-4D97-AF65-F5344CB8AC3E}">
        <p14:creationId xmlns:p14="http://schemas.microsoft.com/office/powerpoint/2010/main" val="802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5815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sz="3600" b="1" dirty="0" smtClean="0"/>
              <a:t>DIÁLOGOS DE PAZ  EN LA HABANA</a:t>
            </a:r>
            <a:endParaRPr lang="es-ES" altLang="es-CO" sz="36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18815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s-ES" altLang="es-CO" sz="2400" dirty="0" smtClean="0"/>
              <a:t>Los delegados del Gobierno de la República de Colombia (Gobierno Nacional) y las Fuerzas Armadas Revolucionarias de Colombia-Ejercito del Pueblo (FARC-EP); como resultado del Encuentro Exploratorio que tuvo como sede La Habana, Cuba, entre febrero 23 y agosto 26 de 2012, que contó con la participación del Gobierno de la República de Cuba y del Gobierno de Noruega como garantes, y con el apoyo del Gobierno de la República Bolivariana de Venezuela como facilitador de logística y acompañante; con la decisión mutua de poner fin al conflicto: </a:t>
            </a:r>
          </a:p>
        </p:txBody>
      </p:sp>
    </p:spTree>
    <p:extLst>
      <p:ext uri="{BB962C8B-B14F-4D97-AF65-F5344CB8AC3E}">
        <p14:creationId xmlns:p14="http://schemas.microsoft.com/office/powerpoint/2010/main" val="13094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98897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sz="3600" b="1" dirty="0" smtClean="0"/>
              <a:t>DIÁLOGOS DE PAZ EN LA HABANA</a:t>
            </a:r>
            <a:endParaRPr lang="es-ES" altLang="es-CO" sz="36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41897"/>
            <a:ext cx="8229600" cy="34221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O" altLang="es-CO" b="1" dirty="0" smtClean="0"/>
              <a:t>Hemos acordado</a:t>
            </a:r>
            <a:r>
              <a:rPr lang="es-CO" altLang="es-CO" dirty="0" smtClean="0"/>
              <a:t>: </a:t>
            </a:r>
            <a:r>
              <a:rPr lang="es-CO" altLang="es-CO" b="1" dirty="0" smtClean="0"/>
              <a:t>I</a:t>
            </a:r>
            <a:r>
              <a:rPr lang="es-CO" altLang="es-CO" dirty="0" smtClean="0"/>
              <a:t>. </a:t>
            </a:r>
            <a:r>
              <a:rPr lang="es-ES" altLang="es-CO" dirty="0" smtClean="0"/>
              <a:t>Iniciar conversaciones directas e ininterrumpidas sobre los puntos de la Agenda aquí establecida, con el fin de alcanzar un Acuerdo Final para la terminación del conflicto que contribuya a la construcción de la paz estable y duradera.</a:t>
            </a:r>
          </a:p>
        </p:txBody>
      </p:sp>
    </p:spTree>
    <p:extLst>
      <p:ext uri="{BB962C8B-B14F-4D97-AF65-F5344CB8AC3E}">
        <p14:creationId xmlns:p14="http://schemas.microsoft.com/office/powerpoint/2010/main" val="863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sz="3600" b="1" dirty="0" smtClean="0"/>
              <a:t>DIÁLOGOS DE PAZ EN LA HABANA</a:t>
            </a:r>
            <a:endParaRPr lang="es-ES" altLang="es-CO" sz="36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78373"/>
            <a:ext cx="8229600" cy="35723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CO" b="1" dirty="0" smtClean="0"/>
              <a:t>II</a:t>
            </a:r>
            <a:r>
              <a:rPr lang="es-ES" altLang="es-CO" dirty="0" smtClean="0"/>
              <a:t>. Establecer una Mesa de Conversaciones que se instalará públicamente en Oslo, Noruega, dentro de los primeros 15 días del mes de octubre de 2012, y cuya sede principal será La Habana, Cuba. La Mesa podrá hacer reuniones en otros países…</a:t>
            </a:r>
          </a:p>
        </p:txBody>
      </p:sp>
    </p:spTree>
    <p:extLst>
      <p:ext uri="{BB962C8B-B14F-4D97-AF65-F5344CB8AC3E}">
        <p14:creationId xmlns:p14="http://schemas.microsoft.com/office/powerpoint/2010/main" val="36226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9589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sz="3600" b="1" dirty="0" smtClean="0"/>
              <a:t>DIÁLOGOS DE PAZ EN LA HABANA</a:t>
            </a:r>
            <a:endParaRPr lang="es-ES" altLang="es-CO" sz="36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2589"/>
            <a:ext cx="8229600" cy="421374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CO" b="1" dirty="0" smtClean="0"/>
              <a:t>III</a:t>
            </a:r>
            <a:r>
              <a:rPr lang="es-ES" altLang="es-CO" dirty="0" smtClean="0"/>
              <a:t>. Garantizar la efectividad del proceso y concluir el trabajo sobre los puntos de la Agenda de manera expedita y en el menor tiempo posible, para cumplir con las expectativas de la sociedad sobre un pronto acuerdo. En todo caso, la duración estará sujeta a evaluaciones periódicas de los avances.</a:t>
            </a:r>
          </a:p>
        </p:txBody>
      </p:sp>
    </p:spTree>
    <p:extLst>
      <p:ext uri="{BB962C8B-B14F-4D97-AF65-F5344CB8AC3E}">
        <p14:creationId xmlns:p14="http://schemas.microsoft.com/office/powerpoint/2010/main" val="8892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0799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sz="3600" b="1" dirty="0" smtClean="0"/>
              <a:t>DIÁLOGOS DE PAZ DE LA HABANA</a:t>
            </a:r>
            <a:endParaRPr lang="es-ES" altLang="es-CO" sz="36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60008"/>
            <a:ext cx="8229600" cy="32720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O" altLang="es-CO" b="1" dirty="0" smtClean="0"/>
              <a:t>IV</a:t>
            </a:r>
            <a:r>
              <a:rPr lang="es-CO" altLang="es-CO" dirty="0" smtClean="0"/>
              <a:t>. </a:t>
            </a:r>
            <a:r>
              <a:rPr lang="es-ES" altLang="es-CO" dirty="0" smtClean="0"/>
              <a:t>Desarrollar las conversaciones con el apoyo de los gobiernos de Cuba y Noruega como garantes, y los gobiernos de Venezuela y Chile como acompañantes. De acuerdo con las necesidades del proceso, se podrá de común acuerdo invitar a otros.</a:t>
            </a:r>
          </a:p>
        </p:txBody>
      </p:sp>
    </p:spTree>
    <p:extLst>
      <p:ext uri="{BB962C8B-B14F-4D97-AF65-F5344CB8AC3E}">
        <p14:creationId xmlns:p14="http://schemas.microsoft.com/office/powerpoint/2010/main" val="10565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4730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sz="3600" b="1" smtClean="0"/>
              <a:t>DIÁLOGOS DE PAZ DE LA HABANA</a:t>
            </a:r>
            <a:endParaRPr lang="es-ES" altLang="es-CO" sz="3600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19819"/>
            <a:ext cx="8229600" cy="261695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O" altLang="es-CO" b="1" dirty="0" smtClean="0"/>
              <a:t>V</a:t>
            </a:r>
            <a:r>
              <a:rPr lang="es-CO" altLang="es-CO" dirty="0" smtClean="0"/>
              <a:t>. La siguiente </a:t>
            </a:r>
            <a:r>
              <a:rPr lang="es-CO" altLang="es-CO" b="1" dirty="0" smtClean="0"/>
              <a:t>Agenda de negociación, de seis (6) puntos</a:t>
            </a:r>
            <a:r>
              <a:rPr lang="es-CO" altLang="es-CO" dirty="0" smtClean="0"/>
              <a:t>, a saber:  </a:t>
            </a:r>
            <a:endParaRPr lang="es-ES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38289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57200" y="12845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altLang="es-CO" dirty="0" smtClean="0"/>
              <a:t>1. Críticas al proceso:</a:t>
            </a:r>
            <a:br>
              <a:rPr lang="es-CO" altLang="es-CO" dirty="0" smtClean="0"/>
            </a:br>
            <a:endParaRPr lang="es-CO" altLang="es-CO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457200" y="2350840"/>
            <a:ext cx="8229600" cy="4063621"/>
          </a:xfrm>
        </p:spPr>
        <p:txBody>
          <a:bodyPr/>
          <a:lstStyle/>
          <a:p>
            <a:r>
              <a:rPr lang="es-CO" altLang="es-CO" dirty="0" smtClean="0"/>
              <a:t> </a:t>
            </a:r>
          </a:p>
          <a:p>
            <a:r>
              <a:rPr lang="es-CO" altLang="es-CO" dirty="0" smtClean="0"/>
              <a:t>Proceso de espaldas al país</a:t>
            </a:r>
          </a:p>
          <a:p>
            <a:r>
              <a:rPr lang="es-CO" altLang="es-CO" dirty="0" smtClean="0"/>
              <a:t>Pacto para la impunidad</a:t>
            </a:r>
          </a:p>
          <a:p>
            <a:r>
              <a:rPr lang="es-CO" altLang="es-CO" dirty="0" smtClean="0"/>
              <a:t>Triunfo de las FARC y gobierno doblegado</a:t>
            </a:r>
          </a:p>
          <a:p>
            <a:r>
              <a:rPr lang="es-CO" altLang="es-CO" dirty="0" smtClean="0"/>
              <a:t>Proceso a destiempo: no era el momento</a:t>
            </a:r>
          </a:p>
          <a:p>
            <a:endParaRPr lang="es-CO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2609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PUNTOS DE LA AGENDA</a:t>
            </a:r>
            <a:r>
              <a:rPr lang="es-CO" altLang="es-CO" dirty="0" smtClean="0"/>
              <a:t> </a:t>
            </a:r>
            <a:endParaRPr lang="es-ES" altLang="es-CO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09932"/>
            <a:ext cx="7386638" cy="4206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sz="2400" b="1" dirty="0" smtClean="0"/>
              <a:t>1. POLÍTICA DE DESARROLLO AGRARIO INTEGRAL</a:t>
            </a:r>
            <a:r>
              <a:rPr lang="es-CO" altLang="es-CO" sz="1800" dirty="0" smtClean="0"/>
              <a:t>. Con los siguientes ítems: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sz="1800" dirty="0" smtClean="0"/>
              <a:t>El desarrollo agrario integral es determinante para impulsar la integración de las regiones y el desarrollo social y económico equitativo del país.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sz="1800" dirty="0" smtClean="0"/>
              <a:t>A). Acceso y uso de la tierra. Tierras improductivas. Formalización de la propiedad. Frontera agrícola y protección de zonas de reserva.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sz="1800" dirty="0" smtClean="0"/>
              <a:t>B) Programas de desarrollo con enfoque territorial.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sz="1800" dirty="0" smtClean="0"/>
              <a:t>C). Infraestructura y adecuación de tierras.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sz="1800" dirty="0" smtClean="0"/>
              <a:t>D) Desarrollo social: Salud, educación, vivienda, erradicación de la pobreza.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sz="1800" dirty="0" smtClean="0"/>
              <a:t>E). 5. Estímulo a la producción agropecuaria y a la economía solidar:;¡ y cooperativa. Asistencia técnica. Subsidios. Crédito. Generación de ingresos. Mercadeo. Formalización laboral.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sz="1800" dirty="0" smtClean="0"/>
              <a:t>F). 6. Sistema de seguridad alimentaria. </a:t>
            </a:r>
            <a:endParaRPr lang="es-ES" altLang="es-CO" sz="1800" dirty="0" smtClean="0"/>
          </a:p>
        </p:txBody>
      </p:sp>
    </p:spTree>
    <p:extLst>
      <p:ext uri="{BB962C8B-B14F-4D97-AF65-F5344CB8AC3E}">
        <p14:creationId xmlns:p14="http://schemas.microsoft.com/office/powerpoint/2010/main" val="12884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41923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PUNTOS DE LA AGENDA</a:t>
            </a:r>
            <a:r>
              <a:rPr lang="es-CO" altLang="es-CO" dirty="0" smtClean="0"/>
              <a:t> </a:t>
            </a:r>
            <a:endParaRPr lang="es-ES" altLang="es-CO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22078"/>
            <a:ext cx="8229600" cy="34358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b="1" dirty="0" smtClean="0"/>
              <a:t>2. PARTICIPACIÓN POLÍTICA</a:t>
            </a:r>
            <a:r>
              <a:rPr lang="es-CO" altLang="es-CO" sz="2000" b="1" dirty="0" smtClean="0"/>
              <a:t>. </a:t>
            </a:r>
            <a:r>
              <a:rPr lang="es-CO" altLang="es-CO" sz="2000" dirty="0" smtClean="0"/>
              <a:t>Con los siguientes ítems</a:t>
            </a:r>
            <a:r>
              <a:rPr lang="es-CO" altLang="es-CO" sz="2000" b="1" dirty="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000" dirty="0" smtClean="0"/>
              <a:t>A), Derechos y garantías para el </a:t>
            </a:r>
            <a:r>
              <a:rPr lang="es-ES" altLang="es-CO" sz="2000" dirty="0" smtClean="0"/>
              <a:t>ejercicio </a:t>
            </a:r>
            <a:r>
              <a:rPr lang="es-ES" altLang="es-CO" sz="2000" dirty="0" smtClean="0"/>
              <a:t>de la </a:t>
            </a:r>
            <a:r>
              <a:rPr lang="es-ES" altLang="es-CO" sz="2000" dirty="0" smtClean="0"/>
              <a:t>oposición </a:t>
            </a:r>
            <a:r>
              <a:rPr lang="es-ES" altLang="es-CO" sz="2000" dirty="0" smtClean="0"/>
              <a:t>política 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000" dirty="0" smtClean="0"/>
              <a:t>general, y en particular para los nuevos movimientos que surjan luego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000" dirty="0" smtClean="0"/>
              <a:t>de la firma del Acuerdo Final. Acceso a medios de comunicación.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000" dirty="0" smtClean="0"/>
              <a:t>B). Mecanismos democráticos de participación ciudadana, incluidos los de participación directa, en los diferentes niveles y diversos temas.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000" dirty="0" smtClean="0"/>
              <a:t>C). Medidas efectivas para promover mayor participación en la política nacional, regional y local de todos los sectores, incluyendo la población más vulnerable, en igualdad de condiciones y con garantías de seguridad.</a:t>
            </a:r>
          </a:p>
        </p:txBody>
      </p:sp>
    </p:spTree>
    <p:extLst>
      <p:ext uri="{BB962C8B-B14F-4D97-AF65-F5344CB8AC3E}">
        <p14:creationId xmlns:p14="http://schemas.microsoft.com/office/powerpoint/2010/main" val="40173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392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smtClean="0"/>
              <a:t>PUNTOS DE LA AGENDA</a:t>
            </a:r>
            <a:endParaRPr lang="es-ES" altLang="es-CO" b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14954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3600" dirty="0" smtClean="0"/>
              <a:t>3. </a:t>
            </a:r>
            <a:r>
              <a:rPr lang="es-CO" altLang="es-CO" sz="3600" b="1" dirty="0" smtClean="0"/>
              <a:t>FIN DEL CONFLICTO</a:t>
            </a:r>
            <a:r>
              <a:rPr lang="es-CO" altLang="es-CO" sz="2400" b="1" dirty="0" smtClean="0"/>
              <a:t>. </a:t>
            </a:r>
            <a:r>
              <a:rPr lang="es-ES" altLang="es-CO" sz="2400" dirty="0" smtClean="0"/>
              <a:t>Proceso integral y simultáneo que implica: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O" sz="2400" dirty="0" smtClean="0"/>
              <a:t>A). Cese al fuego y de hostilidades bilateral y definitivo.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O" sz="2400" dirty="0" smtClean="0"/>
              <a:t>B). 2. Dejación de las armas. Reincorporación de las FARC-EP a la vida civil - en lo económico, lo social y lo político -, de acuerdo con sus intereses.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O" sz="2400" dirty="0" smtClean="0"/>
              <a:t>C). El Gobierno Nacional coordinará la revisión de la situación de las personas privadas de la libertad, procesadas o condenadas, por pertenecer o colaborar con las FARC-EP</a:t>
            </a:r>
          </a:p>
        </p:txBody>
      </p:sp>
    </p:spTree>
    <p:extLst>
      <p:ext uri="{BB962C8B-B14F-4D97-AF65-F5344CB8AC3E}">
        <p14:creationId xmlns:p14="http://schemas.microsoft.com/office/powerpoint/2010/main" val="7625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447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smtClean="0"/>
              <a:t>PUNTOS DE LA AGENDA</a:t>
            </a:r>
            <a:r>
              <a:rPr lang="es-CO" altLang="es-CO" smtClean="0"/>
              <a:t> </a:t>
            </a:r>
            <a:endParaRPr lang="es-ES" altLang="es-CO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9004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CO" altLang="es-CO" sz="2800" b="1" dirty="0" smtClean="0"/>
              <a:t>3. FIN DEL CONFLICTO.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O" sz="2800" dirty="0" smtClean="0"/>
              <a:t>D). En forma paralela el Gobierno Nacional intensificará el combate para acabar con las organizaciones criminales y sus redes de apoyo, incluyendo la lucha contra la corrupción y la impunidad, en particular contra cualquier organización responsable de homicidios y masacre; o que atente contra defensores de derechos humanos, movimientos sociales o movimientos políticos.</a:t>
            </a:r>
          </a:p>
        </p:txBody>
      </p:sp>
    </p:spTree>
    <p:extLst>
      <p:ext uri="{BB962C8B-B14F-4D97-AF65-F5344CB8AC3E}">
        <p14:creationId xmlns:p14="http://schemas.microsoft.com/office/powerpoint/2010/main" val="18862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1262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smtClean="0"/>
              <a:t>PUNTOS DE LA AGENDA</a:t>
            </a:r>
            <a:endParaRPr lang="es-ES" altLang="es-CO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36824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O" altLang="es-CO" b="1" dirty="0" smtClean="0"/>
              <a:t>3. FIN DEL CONFLICTO.</a:t>
            </a:r>
          </a:p>
          <a:p>
            <a:pPr eaLnBrk="1" hangingPunct="1">
              <a:buFontTx/>
              <a:buNone/>
            </a:pPr>
            <a:r>
              <a:rPr lang="es-CO" altLang="es-CO" b="1" dirty="0" smtClean="0"/>
              <a:t>E). </a:t>
            </a:r>
            <a:r>
              <a:rPr lang="es-ES" altLang="es-CO" dirty="0" smtClean="0"/>
              <a:t>El Gobierno Nacional revisará y hará las reformas y los ajustes institucionales necesarios para hacer frente a los retos de la construcción de la paz.</a:t>
            </a:r>
          </a:p>
        </p:txBody>
      </p:sp>
    </p:spTree>
    <p:extLst>
      <p:ext uri="{BB962C8B-B14F-4D97-AF65-F5344CB8AC3E}">
        <p14:creationId xmlns:p14="http://schemas.microsoft.com/office/powerpoint/2010/main" val="13658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109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PUNTOS DE LA AGENDA</a:t>
            </a:r>
            <a:r>
              <a:rPr lang="es-CO" altLang="es-CO" dirty="0" smtClean="0"/>
              <a:t> </a:t>
            </a:r>
            <a:endParaRPr lang="es-ES" altLang="es-CO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1666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O" altLang="es-CO" sz="2800" b="1" smtClean="0"/>
              <a:t>3. FIN DEL CONFLICTO.  </a:t>
            </a:r>
          </a:p>
          <a:p>
            <a:pPr eaLnBrk="1" hangingPunct="1">
              <a:buFontTx/>
              <a:buNone/>
            </a:pPr>
            <a:r>
              <a:rPr lang="es-CO" altLang="es-CO" sz="2800" smtClean="0"/>
              <a:t>F).  Garantías de seguridad.</a:t>
            </a:r>
          </a:p>
          <a:p>
            <a:pPr eaLnBrk="1" hangingPunct="1">
              <a:buFontTx/>
              <a:buNone/>
            </a:pPr>
            <a:r>
              <a:rPr lang="es-CO" altLang="es-CO" sz="2800" smtClean="0"/>
              <a:t>G). En el marco de lo establecido en el Punto 5 (Víctimas) de este acuerdo se esclarecerá, entre otros, el fenómeno del paramilitarismo. La firma del Acuerdo Final inicia este proceso, el cual debe desarrollarse en un tiempo prudencial acordado por las partes.</a:t>
            </a:r>
          </a:p>
          <a:p>
            <a:pPr eaLnBrk="1" hangingPunct="1">
              <a:buFontTx/>
              <a:buNone/>
            </a:pPr>
            <a:endParaRPr lang="es-ES" altLang="es-CO" sz="2800" smtClean="0"/>
          </a:p>
        </p:txBody>
      </p:sp>
    </p:spTree>
    <p:extLst>
      <p:ext uri="{BB962C8B-B14F-4D97-AF65-F5344CB8AC3E}">
        <p14:creationId xmlns:p14="http://schemas.microsoft.com/office/powerpoint/2010/main" val="39999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smtClean="0"/>
              <a:t>PUNTOS DE LA AGENDA</a:t>
            </a:r>
            <a:r>
              <a:rPr lang="es-CO" altLang="es-CO" smtClean="0"/>
              <a:t> </a:t>
            </a:r>
            <a:endParaRPr lang="es-ES" altLang="es-CO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426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altLang="es-CO" b="1" smtClean="0"/>
              <a:t>4. SOLUCIÓN AL PROBLEMA DE LAS DROGAS ILÍCITAS</a:t>
            </a:r>
            <a:r>
              <a:rPr lang="es-ES" altLang="es-CO" sz="2800" b="1" smtClean="0"/>
              <a:t>.</a:t>
            </a:r>
          </a:p>
          <a:p>
            <a:pPr eaLnBrk="1" hangingPunct="1">
              <a:buFontTx/>
              <a:buNone/>
            </a:pPr>
            <a:r>
              <a:rPr lang="es-CO" altLang="es-CO" sz="2800" b="1" smtClean="0"/>
              <a:t>A). </a:t>
            </a:r>
            <a:r>
              <a:rPr lang="es-ES" altLang="es-CO" sz="2800" smtClean="0"/>
              <a:t>Programas de sustitución de cultivos de uso ilícito. Planes integrales de desarrollo con participación de las comunidades en el diseño, ejecución y evaluación de los programas de sustitución y recuperación ambiental de las áreas afectadas por dichos cultivos.</a:t>
            </a:r>
          </a:p>
        </p:txBody>
      </p:sp>
    </p:spTree>
    <p:extLst>
      <p:ext uri="{BB962C8B-B14F-4D97-AF65-F5344CB8AC3E}">
        <p14:creationId xmlns:p14="http://schemas.microsoft.com/office/powerpoint/2010/main" val="42904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28950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PUNTOS DE LA AGENDA</a:t>
            </a:r>
            <a:r>
              <a:rPr lang="es-CO" altLang="es-CO" dirty="0" smtClean="0"/>
              <a:t> </a:t>
            </a:r>
            <a:endParaRPr lang="es-ES" altLang="es-CO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5451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O" altLang="es-CO" sz="2800" b="1" dirty="0" smtClean="0"/>
              <a:t>4. SOLUCIÓN AL PROBLEMA DE LAS DROGAS ILÍCITAS</a:t>
            </a:r>
            <a:r>
              <a:rPr lang="es-CO" altLang="es-CO" sz="2800" dirty="0" smtClean="0"/>
              <a:t>.</a:t>
            </a:r>
          </a:p>
          <a:p>
            <a:pPr eaLnBrk="1" hangingPunct="1">
              <a:buFontTx/>
              <a:buNone/>
            </a:pPr>
            <a:r>
              <a:rPr lang="es-CO" altLang="es-CO" sz="2800" dirty="0" smtClean="0"/>
              <a:t>A). </a:t>
            </a:r>
            <a:r>
              <a:rPr lang="es-ES" altLang="es-CO" sz="2800" dirty="0" smtClean="0"/>
              <a:t>Programas de sustitución de cultivos de uso ilícito. Planes integrales de desarrollo con participación de las comunidades en el diseño, ejecución y evaluación de los programas de sustitución y recuperación ambiental de las áreas afectadas por dichos cultivos.</a:t>
            </a:r>
          </a:p>
        </p:txBody>
      </p:sp>
    </p:spTree>
    <p:extLst>
      <p:ext uri="{BB962C8B-B14F-4D97-AF65-F5344CB8AC3E}">
        <p14:creationId xmlns:p14="http://schemas.microsoft.com/office/powerpoint/2010/main" val="8344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O" altLang="es-CO" b="1" smtClean="0"/>
              <a:t>PUNTOS DE LA AGENDA</a:t>
            </a:r>
            <a:r>
              <a:rPr lang="es-CO" altLang="es-CO" smtClean="0"/>
              <a:t> </a:t>
            </a:r>
            <a:endParaRPr lang="es-ES" altLang="es-CO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s-CO" altLang="es-CO" sz="3600" b="1" smtClean="0"/>
              <a:t>4. SOLUCIÓN AL PROBLEMA DE LAS DROGAS ILÍCITAS.</a:t>
            </a:r>
          </a:p>
          <a:p>
            <a:pPr eaLnBrk="1" hangingPunct="1">
              <a:buFontTx/>
              <a:buNone/>
            </a:pPr>
            <a:r>
              <a:rPr lang="es-CO" altLang="es-CO" sz="3600" b="1" smtClean="0"/>
              <a:t>B). </a:t>
            </a:r>
            <a:r>
              <a:rPr lang="es-ES" altLang="es-CO" smtClean="0"/>
              <a:t>Programas de prevención del consumo y salud pública.</a:t>
            </a:r>
          </a:p>
          <a:p>
            <a:pPr eaLnBrk="1" hangingPunct="1">
              <a:buFontTx/>
              <a:buNone/>
            </a:pPr>
            <a:r>
              <a:rPr lang="es-CO" altLang="es-CO" smtClean="0"/>
              <a:t>C). </a:t>
            </a:r>
            <a:r>
              <a:rPr lang="es-ES" altLang="es-CO" smtClean="0"/>
              <a:t>Solución del fenómeno de producción y comercialización de narcóticos.</a:t>
            </a:r>
          </a:p>
        </p:txBody>
      </p:sp>
    </p:spTree>
    <p:extLst>
      <p:ext uri="{BB962C8B-B14F-4D97-AF65-F5344CB8AC3E}">
        <p14:creationId xmlns:p14="http://schemas.microsoft.com/office/powerpoint/2010/main" val="41139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6475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PUNTOS DE LA AGENDA</a:t>
            </a:r>
            <a:endParaRPr lang="es-ES" altLang="es-CO" b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O" altLang="es-CO" b="1" smtClean="0"/>
              <a:t>5. Víctimas.</a:t>
            </a:r>
          </a:p>
          <a:p>
            <a:pPr eaLnBrk="1" hangingPunct="1">
              <a:buFontTx/>
              <a:buNone/>
            </a:pPr>
            <a:r>
              <a:rPr lang="es-ES" altLang="es-CO" smtClean="0"/>
              <a:t>Resarcir a las víctimas está en el centro del acuerdo Gobierno Nacional - FARC-EP. En ese sentido se tratarán:</a:t>
            </a:r>
          </a:p>
          <a:p>
            <a:pPr eaLnBrk="1" hangingPunct="1">
              <a:buFontTx/>
              <a:buNone/>
            </a:pPr>
            <a:r>
              <a:rPr lang="es-ES" altLang="es-CO" smtClean="0"/>
              <a:t>A). Derechos humanos de las víctimas.</a:t>
            </a:r>
          </a:p>
          <a:p>
            <a:pPr eaLnBrk="1" hangingPunct="1">
              <a:buFontTx/>
              <a:buNone/>
            </a:pPr>
            <a:r>
              <a:rPr lang="es-ES" altLang="es-CO" smtClean="0"/>
              <a:t>B) Verdad.</a:t>
            </a:r>
          </a:p>
        </p:txBody>
      </p:sp>
    </p:spTree>
    <p:extLst>
      <p:ext uri="{BB962C8B-B14F-4D97-AF65-F5344CB8AC3E}">
        <p14:creationId xmlns:p14="http://schemas.microsoft.com/office/powerpoint/2010/main" val="27598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57200" y="1148095"/>
            <a:ext cx="8229600" cy="1143000"/>
          </a:xfrm>
        </p:spPr>
        <p:txBody>
          <a:bodyPr/>
          <a:lstStyle/>
          <a:p>
            <a:r>
              <a:rPr lang="es-CO" altLang="es-CO" dirty="0" smtClean="0"/>
              <a:t>2. ¿De dónde venimos?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60024"/>
            <a:ext cx="8229600" cy="4077269"/>
          </a:xfrm>
        </p:spPr>
        <p:txBody>
          <a:bodyPr/>
          <a:lstStyle/>
          <a:p>
            <a:pPr>
              <a:defRPr/>
            </a:pPr>
            <a:r>
              <a:rPr lang="es-CO" dirty="0"/>
              <a:t>Conflicto Armado: Ampliado, Prolongado y </a:t>
            </a:r>
            <a:r>
              <a:rPr lang="es-CO" dirty="0" smtClean="0"/>
              <a:t>Degradado (soberanía disputada)</a:t>
            </a:r>
          </a:p>
          <a:p>
            <a:pPr marL="0" indent="0">
              <a:buFontTx/>
              <a:buNone/>
              <a:defRPr/>
            </a:pPr>
            <a:endParaRPr lang="es-CO" dirty="0"/>
          </a:p>
          <a:p>
            <a:pPr>
              <a:defRPr/>
            </a:pPr>
            <a:r>
              <a:rPr lang="es-CO" dirty="0"/>
              <a:t>Procesos de Paz: Guerrillas  y </a:t>
            </a:r>
            <a:r>
              <a:rPr lang="es-CO" dirty="0" smtClean="0"/>
              <a:t>Paramilitares</a:t>
            </a:r>
          </a:p>
          <a:p>
            <a:pPr marL="0" indent="0">
              <a:buFontTx/>
              <a:buNone/>
              <a:defRPr/>
            </a:pPr>
            <a:endParaRPr lang="es-CO" dirty="0" smtClean="0"/>
          </a:p>
          <a:p>
            <a:pPr>
              <a:defRPr/>
            </a:pPr>
            <a:r>
              <a:rPr lang="es-CO" dirty="0" smtClean="0"/>
              <a:t>Teoría </a:t>
            </a:r>
            <a:r>
              <a:rPr lang="es-CO" dirty="0"/>
              <a:t>de la Negación del Conflicto</a:t>
            </a:r>
          </a:p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7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6333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PUNTOS DE LA AGENDA</a:t>
            </a:r>
            <a:r>
              <a:rPr lang="es-CO" altLang="es-CO" dirty="0" smtClean="0"/>
              <a:t> </a:t>
            </a:r>
            <a:endParaRPr lang="es-ES" altLang="es-CO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4189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CO" altLang="es-CO" sz="2800" b="1" dirty="0" smtClean="0"/>
              <a:t>6. IMPLEMENTACIÓN, VERIFICACIÓN Y REFRENDACIÓN</a:t>
            </a:r>
            <a:r>
              <a:rPr lang="es-CO" altLang="es-CO" sz="28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800" dirty="0" smtClean="0"/>
              <a:t>La firma del Acuerdo Final da inicio a la implementación de todos los puntos acordados.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800" dirty="0" smtClean="0"/>
              <a:t>A). Mecanismos de implementación y verificación.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800" dirty="0" smtClean="0"/>
              <a:t>* Sistema de implementación, dándole especial regiones.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800" dirty="0" smtClean="0"/>
              <a:t>* Comisiones de seguimiento y verificación.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O" sz="2800" dirty="0" smtClean="0"/>
              <a:t>*Mecanismos de resolución de diferencias.</a:t>
            </a:r>
          </a:p>
        </p:txBody>
      </p:sp>
    </p:spTree>
    <p:extLst>
      <p:ext uri="{BB962C8B-B14F-4D97-AF65-F5344CB8AC3E}">
        <p14:creationId xmlns:p14="http://schemas.microsoft.com/office/powerpoint/2010/main" val="27451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8202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NO OLVIDAR QUE…</a:t>
            </a:r>
            <a:endParaRPr lang="es-ES" altLang="es-CO" b="1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983764"/>
            <a:ext cx="8229600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s-CO" altLang="es-CO" sz="4800" b="1" smtClean="0"/>
              <a:t>NADA ESTÁ ACORDADO, HASTA QUE TODO ESTÉ ACORDADO.</a:t>
            </a:r>
            <a:endParaRPr lang="es-ES" altLang="es-CO" sz="4800" b="1" smtClean="0"/>
          </a:p>
        </p:txBody>
      </p:sp>
    </p:spTree>
    <p:extLst>
      <p:ext uri="{BB962C8B-B14F-4D97-AF65-F5344CB8AC3E}">
        <p14:creationId xmlns:p14="http://schemas.microsoft.com/office/powerpoint/2010/main" val="8660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457200" y="1004746"/>
            <a:ext cx="8229600" cy="1143000"/>
          </a:xfrm>
        </p:spPr>
        <p:txBody>
          <a:bodyPr/>
          <a:lstStyle/>
          <a:p>
            <a:r>
              <a:rPr lang="es-CO" altLang="es-CO" smtClean="0"/>
              <a:t>Retos para la implementación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457200" y="2330308"/>
            <a:ext cx="8229600" cy="4525963"/>
          </a:xfrm>
        </p:spPr>
        <p:txBody>
          <a:bodyPr/>
          <a:lstStyle/>
          <a:p>
            <a:r>
              <a:rPr lang="es-CO" altLang="es-CO" smtClean="0"/>
              <a:t>Políticos</a:t>
            </a:r>
          </a:p>
          <a:p>
            <a:endParaRPr lang="es-CO" altLang="es-CO" smtClean="0"/>
          </a:p>
          <a:p>
            <a:r>
              <a:rPr lang="es-CO" altLang="es-CO" smtClean="0"/>
              <a:t>Económicos</a:t>
            </a:r>
          </a:p>
          <a:p>
            <a:endParaRPr lang="es-CO" altLang="es-CO" smtClean="0"/>
          </a:p>
          <a:p>
            <a:r>
              <a:rPr lang="es-CO" altLang="es-CO" smtClean="0"/>
              <a:t>Culturales</a:t>
            </a:r>
          </a:p>
          <a:p>
            <a:endParaRPr lang="es-CO" altLang="es-CO" smtClean="0"/>
          </a:p>
          <a:p>
            <a:r>
              <a:rPr lang="es-CO" altLang="es-CO" smtClean="0"/>
              <a:t>Individuales </a:t>
            </a:r>
          </a:p>
        </p:txBody>
      </p:sp>
    </p:spTree>
    <p:extLst>
      <p:ext uri="{BB962C8B-B14F-4D97-AF65-F5344CB8AC3E}">
        <p14:creationId xmlns:p14="http://schemas.microsoft.com/office/powerpoint/2010/main" val="1848128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VIDEOS </a:t>
            </a:r>
            <a:endParaRPr lang="es-ES" altLang="es-CO" b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2741613"/>
            <a:ext cx="7386638" cy="3054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CO" altLang="es-CO" smtClean="0"/>
              <a:t>Primera sesión (inaugural): </a:t>
            </a:r>
            <a:r>
              <a:rPr lang="es-CO" altLang="es-CO" smtClean="0">
                <a:hlinkClick r:id="rId2"/>
              </a:rPr>
              <a:t>https://www.youtube.com/watch?v=oPXQXKhQZ7g</a:t>
            </a:r>
            <a:endParaRPr lang="es-CO" altLang="es-CO" smtClean="0"/>
          </a:p>
          <a:p>
            <a:pPr eaLnBrk="1" hangingPunct="1">
              <a:buFontTx/>
              <a:buNone/>
            </a:pPr>
            <a:r>
              <a:rPr lang="es-CO" altLang="es-CO" smtClean="0">
                <a:hlinkClick r:id="rId3"/>
              </a:rPr>
              <a:t>https://www.youtube.com/watch?v=Vhvm7G1P5EE</a:t>
            </a:r>
            <a:endParaRPr lang="es-CO" altLang="es-CO" smtClean="0"/>
          </a:p>
          <a:p>
            <a:pPr eaLnBrk="1" hangingPunct="1">
              <a:buFontTx/>
              <a:buNone/>
            </a:pPr>
            <a:endParaRPr lang="es-CO" altLang="es-CO" smtClean="0"/>
          </a:p>
          <a:p>
            <a:pPr eaLnBrk="1" hangingPunct="1">
              <a:buFontTx/>
              <a:buNone/>
            </a:pPr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10675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131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CO" altLang="es-CO" b="1" dirty="0" smtClean="0"/>
              <a:t>OTROS VIDEOS, </a:t>
            </a:r>
            <a:endParaRPr lang="es-ES" altLang="es-CO" b="1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86880"/>
            <a:ext cx="8229600" cy="4525963"/>
          </a:xfrm>
        </p:spPr>
        <p:txBody>
          <a:bodyPr/>
          <a:lstStyle/>
          <a:p>
            <a:pPr eaLnBrk="1" hangingPunct="1"/>
            <a:r>
              <a:rPr lang="es-ES" altLang="es-CO" dirty="0" smtClean="0"/>
              <a:t>http://www.nytimes.com/2015/01/18/opinion/sunday/the-men-who-haunted-me-as-a-child.html?rref=opinion&amp;module=Ribbon&amp;version=origin&amp;region=Header&amp;action=click&amp;contentCollection=Opinion&amp;pgtype=article</a:t>
            </a:r>
          </a:p>
        </p:txBody>
      </p:sp>
    </p:spTree>
    <p:extLst>
      <p:ext uri="{BB962C8B-B14F-4D97-AF65-F5344CB8AC3E}">
        <p14:creationId xmlns:p14="http://schemas.microsoft.com/office/powerpoint/2010/main" val="29609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10389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altLang="es-CO" dirty="0" smtClean="0"/>
              <a:t/>
            </a:r>
            <a:br>
              <a:rPr lang="es-CO" altLang="es-CO" dirty="0" smtClean="0"/>
            </a:br>
            <a:r>
              <a:rPr lang="es-CO" altLang="es-CO" dirty="0" smtClean="0"/>
              <a:t>3. ¿Por qué estamos en este proceso de diálogos?</a:t>
            </a:r>
            <a:br>
              <a:rPr lang="es-CO" altLang="es-CO" dirty="0" smtClean="0"/>
            </a:br>
            <a:endParaRPr lang="es-CO" altLang="es-CO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s-CO" dirty="0"/>
              <a:t>Existencia de dos </a:t>
            </a:r>
            <a:r>
              <a:rPr lang="es-CO" dirty="0" smtClean="0"/>
              <a:t>derrotados</a:t>
            </a:r>
          </a:p>
          <a:p>
            <a:pPr marL="0" indent="0">
              <a:buFontTx/>
              <a:buNone/>
              <a:defRPr/>
            </a:pPr>
            <a:endParaRPr lang="es-CO" dirty="0"/>
          </a:p>
          <a:p>
            <a:pPr>
              <a:defRPr/>
            </a:pPr>
            <a:r>
              <a:rPr lang="es-CO" dirty="0"/>
              <a:t>Necesidad de normalización del país</a:t>
            </a:r>
          </a:p>
          <a:p>
            <a:pPr>
              <a:defRPr/>
            </a:pPr>
            <a:endParaRPr lang="es-CO" dirty="0" smtClean="0"/>
          </a:p>
          <a:p>
            <a:pPr>
              <a:defRPr/>
            </a:pPr>
            <a:r>
              <a:rPr lang="es-CO" dirty="0" smtClean="0"/>
              <a:t>Necesidad </a:t>
            </a:r>
            <a:r>
              <a:rPr lang="es-CO" dirty="0"/>
              <a:t>de cambio en la estrategia de la acción revolucionaria</a:t>
            </a:r>
          </a:p>
          <a:p>
            <a:pPr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66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11890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altLang="es-CO" dirty="0" smtClean="0"/>
              <a:t>4. Condiciones del proceso:</a:t>
            </a:r>
            <a:br>
              <a:rPr lang="es-CO" altLang="es-CO" dirty="0" smtClean="0"/>
            </a:br>
            <a:endParaRPr lang="es-CO" altLang="es-CO" dirty="0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CO" altLang="es-CO" dirty="0" smtClean="0"/>
              <a:t>Escenario Internacional: No despeje</a:t>
            </a:r>
          </a:p>
          <a:p>
            <a:endParaRPr lang="es-CO" altLang="es-CO" dirty="0" smtClean="0"/>
          </a:p>
          <a:p>
            <a:r>
              <a:rPr lang="es-CO" altLang="es-CO" dirty="0" smtClean="0"/>
              <a:t>Diálogo en medio de la confrontación: no al cese bilateral</a:t>
            </a:r>
          </a:p>
          <a:p>
            <a:endParaRPr lang="es-CO" altLang="es-CO" dirty="0" smtClean="0"/>
          </a:p>
          <a:p>
            <a:r>
              <a:rPr lang="es-CO" altLang="es-CO" dirty="0" smtClean="0"/>
              <a:t>Diálogo bilateral</a:t>
            </a:r>
          </a:p>
          <a:p>
            <a:endParaRPr lang="es-CO" altLang="es-CO" dirty="0" smtClean="0"/>
          </a:p>
          <a:p>
            <a:r>
              <a:rPr lang="es-CO" altLang="es-CO" dirty="0" smtClean="0"/>
              <a:t>Consultas a la sociedad</a:t>
            </a:r>
          </a:p>
          <a:p>
            <a:endParaRPr lang="es-CO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164451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endParaRPr lang="es-CO" altLang="es-CO" dirty="0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57200" y="1968689"/>
            <a:ext cx="8229600" cy="4404815"/>
          </a:xfrm>
        </p:spPr>
        <p:txBody>
          <a:bodyPr/>
          <a:lstStyle/>
          <a:p>
            <a:r>
              <a:rPr lang="es-CO" altLang="es-CO" dirty="0" smtClean="0"/>
              <a:t>Agenda acordada: fija</a:t>
            </a:r>
          </a:p>
          <a:p>
            <a:endParaRPr lang="es-CO" altLang="es-CO" dirty="0" smtClean="0"/>
          </a:p>
          <a:p>
            <a:r>
              <a:rPr lang="es-CO" altLang="es-CO" dirty="0" smtClean="0"/>
              <a:t>Representación Plenipotenciaria </a:t>
            </a:r>
          </a:p>
          <a:p>
            <a:endParaRPr lang="es-CO" altLang="es-CO" dirty="0" smtClean="0"/>
          </a:p>
          <a:p>
            <a:r>
              <a:rPr lang="es-CO" altLang="es-CO" dirty="0" smtClean="0"/>
              <a:t>Rotación de los delegados</a:t>
            </a:r>
          </a:p>
          <a:p>
            <a:endParaRPr lang="es-CO" altLang="es-CO" dirty="0" smtClean="0"/>
          </a:p>
          <a:p>
            <a:r>
              <a:rPr lang="es-CO" altLang="es-CO" dirty="0" smtClean="0"/>
              <a:t>Refrendación por parte de la sociedad</a:t>
            </a:r>
          </a:p>
          <a:p>
            <a:endParaRPr lang="es-CO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27762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1301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altLang="es-CO" dirty="0" smtClean="0"/>
              <a:t>5. Etapas del Proceso</a:t>
            </a:r>
            <a:br>
              <a:rPr lang="es-CO" altLang="es-CO" dirty="0" smtClean="0"/>
            </a:br>
            <a:endParaRPr lang="es-CO" altLang="es-CO" dirty="0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57200" y="2280907"/>
            <a:ext cx="8229600" cy="4106246"/>
          </a:xfrm>
        </p:spPr>
        <p:txBody>
          <a:bodyPr/>
          <a:lstStyle/>
          <a:p>
            <a:r>
              <a:rPr lang="es-CO" altLang="es-CO" dirty="0" smtClean="0"/>
              <a:t>Preacuerdos: Conocimiento por parte de la sociedad</a:t>
            </a:r>
          </a:p>
          <a:p>
            <a:endParaRPr lang="es-CO" altLang="es-CO" dirty="0" smtClean="0"/>
          </a:p>
          <a:p>
            <a:r>
              <a:rPr lang="es-CO" altLang="es-CO" dirty="0" smtClean="0"/>
              <a:t>Refrendación: Participación de la sociedad</a:t>
            </a:r>
          </a:p>
          <a:p>
            <a:endParaRPr lang="es-CO" altLang="es-CO" dirty="0" smtClean="0"/>
          </a:p>
          <a:p>
            <a:r>
              <a:rPr lang="es-CO" altLang="es-CO" dirty="0" smtClean="0"/>
              <a:t>Aplicación de los acuerdos: Posconflicto, </a:t>
            </a:r>
            <a:r>
              <a:rPr lang="es-CO" altLang="es-CO" dirty="0" err="1" smtClean="0"/>
              <a:t>Posacuerdo</a:t>
            </a:r>
            <a:r>
              <a:rPr lang="es-CO" altLang="es-CO" dirty="0" smtClean="0"/>
              <a:t>, </a:t>
            </a:r>
            <a:r>
              <a:rPr lang="es-CO" altLang="es-CO" dirty="0" err="1" smtClean="0"/>
              <a:t>Posnegociación</a:t>
            </a:r>
            <a:endParaRPr lang="es-CO" altLang="es-CO" dirty="0" smtClean="0"/>
          </a:p>
          <a:p>
            <a:endParaRPr lang="es-CO" altLang="es-CO" dirty="0" smtClean="0"/>
          </a:p>
        </p:txBody>
      </p:sp>
    </p:spTree>
    <p:extLst>
      <p:ext uri="{BB962C8B-B14F-4D97-AF65-F5344CB8AC3E}">
        <p14:creationId xmlns:p14="http://schemas.microsoft.com/office/powerpoint/2010/main" val="380833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altLang="es-CO" smtClean="0"/>
              <a:t>6. ¿Cuál es la   Paz?</a:t>
            </a:r>
            <a:br>
              <a:rPr lang="es-CO" altLang="es-CO" smtClean="0"/>
            </a:br>
            <a:endParaRPr lang="es-CO" altLang="es-CO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altLang="es-CO" smtClean="0"/>
              <a:t>Positiva: Justicia Social</a:t>
            </a:r>
          </a:p>
          <a:p>
            <a:endParaRPr lang="es-CO" altLang="es-CO" smtClean="0"/>
          </a:p>
          <a:p>
            <a:r>
              <a:rPr lang="es-CO" altLang="es-CO" smtClean="0"/>
              <a:t>Negativa: Ausencia de guerra </a:t>
            </a:r>
          </a:p>
          <a:p>
            <a:endParaRPr lang="es-CO" altLang="es-CO" smtClean="0"/>
          </a:p>
          <a:p>
            <a:r>
              <a:rPr lang="es-CO" altLang="es-CO" smtClean="0"/>
              <a:t>Territorial: Realización</a:t>
            </a:r>
          </a:p>
          <a:p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19254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88" y="812823"/>
            <a:ext cx="6042025" cy="5976937"/>
          </a:xfrm>
          <a:noFill/>
        </p:spPr>
      </p:pic>
    </p:spTree>
    <p:extLst>
      <p:ext uri="{BB962C8B-B14F-4D97-AF65-F5344CB8AC3E}">
        <p14:creationId xmlns:p14="http://schemas.microsoft.com/office/powerpoint/2010/main" val="239678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1341</Words>
  <Application>Microsoft Office PowerPoint</Application>
  <PresentationFormat>Presentación en pantalla (4:3)</PresentationFormat>
  <Paragraphs>132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LA CÁTEDRA DE LA PAZ</vt:lpstr>
      <vt:lpstr>1. Críticas al proceso: </vt:lpstr>
      <vt:lpstr>2. ¿De dónde venimos?</vt:lpstr>
      <vt:lpstr> 3. ¿Por qué estamos en este proceso de diálogos? </vt:lpstr>
      <vt:lpstr>4. Condiciones del proceso: </vt:lpstr>
      <vt:lpstr>Presentación de PowerPoint</vt:lpstr>
      <vt:lpstr>5. Etapas del Proceso </vt:lpstr>
      <vt:lpstr>6. ¿Cuál es la   Paz? </vt:lpstr>
      <vt:lpstr>Presentación de PowerPoint</vt:lpstr>
      <vt:lpstr>Presentación de PowerPoint</vt:lpstr>
      <vt:lpstr>Presentación de PowerPoint</vt:lpstr>
      <vt:lpstr>Presentación de PowerPoint</vt:lpstr>
      <vt:lpstr>  </vt:lpstr>
      <vt:lpstr>DIÁLOGOS DE PAZ  EN LA HABANA</vt:lpstr>
      <vt:lpstr>DIÁLOGOS DE PAZ EN LA HABANA</vt:lpstr>
      <vt:lpstr>DIÁLOGOS DE PAZ EN LA HABANA</vt:lpstr>
      <vt:lpstr>DIÁLOGOS DE PAZ EN LA HABANA</vt:lpstr>
      <vt:lpstr>DIÁLOGOS DE PAZ DE LA HABANA</vt:lpstr>
      <vt:lpstr>DIÁLOGOS DE PAZ DE LA HABANA</vt:lpstr>
      <vt:lpstr>PUNTOS DE LA AGENDA </vt:lpstr>
      <vt:lpstr>PUNTOS DE LA AGENDA </vt:lpstr>
      <vt:lpstr>PUNTOS DE LA AGENDA</vt:lpstr>
      <vt:lpstr>PUNTOS DE LA AGENDA </vt:lpstr>
      <vt:lpstr>PUNTOS DE LA AGENDA</vt:lpstr>
      <vt:lpstr>PUNTOS DE LA AGENDA </vt:lpstr>
      <vt:lpstr>PUNTOS DE LA AGENDA </vt:lpstr>
      <vt:lpstr>PUNTOS DE LA AGENDA </vt:lpstr>
      <vt:lpstr>PUNTOS DE LA AGENDA </vt:lpstr>
      <vt:lpstr>PUNTOS DE LA AGENDA</vt:lpstr>
      <vt:lpstr>PUNTOS DE LA AGENDA </vt:lpstr>
      <vt:lpstr>NO OLVIDAR QUE…</vt:lpstr>
      <vt:lpstr>Retos para la implementación</vt:lpstr>
      <vt:lpstr>VIDEOS </vt:lpstr>
      <vt:lpstr>OTROS VIDEOS, </vt:lpstr>
    </vt:vector>
  </TitlesOfParts>
  <Company>Universidad Autónoma de occidente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OSORIO</dc:creator>
  <cp:lastModifiedBy>Catalina Balanta Banguera</cp:lastModifiedBy>
  <cp:revision>7</cp:revision>
  <dcterms:created xsi:type="dcterms:W3CDTF">2013-04-24T17:01:35Z</dcterms:created>
  <dcterms:modified xsi:type="dcterms:W3CDTF">2015-03-19T21:54:44Z</dcterms:modified>
</cp:coreProperties>
</file>