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0" autoAdjust="0"/>
    <p:restoredTop sz="94698" autoAdjust="0"/>
  </p:normalViewPr>
  <p:slideViewPr>
    <p:cSldViewPr snapToGrid="0" snapToObjects="1">
      <p:cViewPr>
        <p:scale>
          <a:sx n="70" d="100"/>
          <a:sy n="70" d="100"/>
        </p:scale>
        <p:origin x="-1164" y="-8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94FF20-4350-490E-9D10-A6D6E67DDD8B}" type="datetimeFigureOut">
              <a:rPr lang="es-CO" smtClean="0"/>
              <a:t>19/03/2015</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BD5214-8BDE-49E3-ABE4-DB7ADA62935E}" type="slidenum">
              <a:rPr lang="es-CO" smtClean="0"/>
              <a:t>‹Nº›</a:t>
            </a:fld>
            <a:endParaRPr lang="es-CO"/>
          </a:p>
        </p:txBody>
      </p:sp>
    </p:spTree>
    <p:extLst>
      <p:ext uri="{BB962C8B-B14F-4D97-AF65-F5344CB8AC3E}">
        <p14:creationId xmlns:p14="http://schemas.microsoft.com/office/powerpoint/2010/main" val="259236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O" altLang="es-CO" smtClean="0"/>
          </a:p>
        </p:txBody>
      </p:sp>
      <p:sp>
        <p:nvSpPr>
          <p:cNvPr id="1946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5C84F12-1D45-4821-A26F-59878FB49496}" type="slidenum">
              <a:rPr lang="es-ES" altLang="es-CO" smtClean="0">
                <a:latin typeface="Arial" charset="0"/>
              </a:rPr>
              <a:pPr eaLnBrk="1" hangingPunct="1">
                <a:spcBef>
                  <a:spcPct val="0"/>
                </a:spcBef>
              </a:pPr>
              <a:t>8</a:t>
            </a:fld>
            <a:endParaRPr lang="es-ES" altLang="es-CO"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3B251B9D-82BC-2246-850B-3044D86CFA4A}" type="datetimeFigureOut">
              <a:rPr lang="es-ES" smtClean="0"/>
              <a:t>19/03/2015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1B2FE0A-3698-E04A-A897-0298C9935043}" type="slidenum">
              <a:rPr lang="es-ES" smtClean="0"/>
              <a:t>‹Nº›</a:t>
            </a:fld>
            <a:endParaRPr lang="es-ES"/>
          </a:p>
        </p:txBody>
      </p:sp>
    </p:spTree>
    <p:extLst>
      <p:ext uri="{BB962C8B-B14F-4D97-AF65-F5344CB8AC3E}">
        <p14:creationId xmlns:p14="http://schemas.microsoft.com/office/powerpoint/2010/main" val="4081990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3B251B9D-82BC-2246-850B-3044D86CFA4A}" type="datetimeFigureOut">
              <a:rPr lang="es-ES" smtClean="0"/>
              <a:t>19/03/2015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1B2FE0A-3698-E04A-A897-0298C9935043}" type="slidenum">
              <a:rPr lang="es-ES" smtClean="0"/>
              <a:t>‹Nº›</a:t>
            </a:fld>
            <a:endParaRPr lang="es-ES"/>
          </a:p>
        </p:txBody>
      </p:sp>
    </p:spTree>
    <p:extLst>
      <p:ext uri="{BB962C8B-B14F-4D97-AF65-F5344CB8AC3E}">
        <p14:creationId xmlns:p14="http://schemas.microsoft.com/office/powerpoint/2010/main" val="2888924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3B251B9D-82BC-2246-850B-3044D86CFA4A}" type="datetimeFigureOut">
              <a:rPr lang="es-ES" smtClean="0"/>
              <a:t>19/03/2015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1B2FE0A-3698-E04A-A897-0298C9935043}" type="slidenum">
              <a:rPr lang="es-ES" smtClean="0"/>
              <a:t>‹Nº›</a:t>
            </a:fld>
            <a:endParaRPr lang="es-ES"/>
          </a:p>
        </p:txBody>
      </p:sp>
    </p:spTree>
    <p:extLst>
      <p:ext uri="{BB962C8B-B14F-4D97-AF65-F5344CB8AC3E}">
        <p14:creationId xmlns:p14="http://schemas.microsoft.com/office/powerpoint/2010/main" val="4277912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3B251B9D-82BC-2246-850B-3044D86CFA4A}" type="datetimeFigureOut">
              <a:rPr lang="es-ES" smtClean="0"/>
              <a:t>19/03/2015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1B2FE0A-3698-E04A-A897-0298C9935043}" type="slidenum">
              <a:rPr lang="es-ES" smtClean="0"/>
              <a:t>‹Nº›</a:t>
            </a:fld>
            <a:endParaRPr lang="es-ES"/>
          </a:p>
        </p:txBody>
      </p:sp>
    </p:spTree>
    <p:extLst>
      <p:ext uri="{BB962C8B-B14F-4D97-AF65-F5344CB8AC3E}">
        <p14:creationId xmlns:p14="http://schemas.microsoft.com/office/powerpoint/2010/main" val="1337852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3B251B9D-82BC-2246-850B-3044D86CFA4A}" type="datetimeFigureOut">
              <a:rPr lang="es-ES" smtClean="0"/>
              <a:t>19/03/2015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1B2FE0A-3698-E04A-A897-0298C9935043}" type="slidenum">
              <a:rPr lang="es-ES" smtClean="0"/>
              <a:t>‹Nº›</a:t>
            </a:fld>
            <a:endParaRPr lang="es-ES"/>
          </a:p>
        </p:txBody>
      </p:sp>
    </p:spTree>
    <p:extLst>
      <p:ext uri="{BB962C8B-B14F-4D97-AF65-F5344CB8AC3E}">
        <p14:creationId xmlns:p14="http://schemas.microsoft.com/office/powerpoint/2010/main" val="551350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3B251B9D-82BC-2246-850B-3044D86CFA4A}" type="datetimeFigureOut">
              <a:rPr lang="es-ES" smtClean="0"/>
              <a:t>19/03/2015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1B2FE0A-3698-E04A-A897-0298C9935043}" type="slidenum">
              <a:rPr lang="es-ES" smtClean="0"/>
              <a:t>‹Nº›</a:t>
            </a:fld>
            <a:endParaRPr lang="es-ES"/>
          </a:p>
        </p:txBody>
      </p:sp>
    </p:spTree>
    <p:extLst>
      <p:ext uri="{BB962C8B-B14F-4D97-AF65-F5344CB8AC3E}">
        <p14:creationId xmlns:p14="http://schemas.microsoft.com/office/powerpoint/2010/main" val="1946509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3B251B9D-82BC-2246-850B-3044D86CFA4A}" type="datetimeFigureOut">
              <a:rPr lang="es-ES" smtClean="0"/>
              <a:t>19/03/2015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A1B2FE0A-3698-E04A-A897-0298C9935043}" type="slidenum">
              <a:rPr lang="es-ES" smtClean="0"/>
              <a:t>‹Nº›</a:t>
            </a:fld>
            <a:endParaRPr lang="es-ES"/>
          </a:p>
        </p:txBody>
      </p:sp>
    </p:spTree>
    <p:extLst>
      <p:ext uri="{BB962C8B-B14F-4D97-AF65-F5344CB8AC3E}">
        <p14:creationId xmlns:p14="http://schemas.microsoft.com/office/powerpoint/2010/main" val="3276893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3B251B9D-82BC-2246-850B-3044D86CFA4A}" type="datetimeFigureOut">
              <a:rPr lang="es-ES" smtClean="0"/>
              <a:t>19/03/2015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A1B2FE0A-3698-E04A-A897-0298C9935043}" type="slidenum">
              <a:rPr lang="es-ES" smtClean="0"/>
              <a:t>‹Nº›</a:t>
            </a:fld>
            <a:endParaRPr lang="es-ES"/>
          </a:p>
        </p:txBody>
      </p:sp>
    </p:spTree>
    <p:extLst>
      <p:ext uri="{BB962C8B-B14F-4D97-AF65-F5344CB8AC3E}">
        <p14:creationId xmlns:p14="http://schemas.microsoft.com/office/powerpoint/2010/main" val="2952008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B251B9D-82BC-2246-850B-3044D86CFA4A}" type="datetimeFigureOut">
              <a:rPr lang="es-ES" smtClean="0"/>
              <a:t>19/03/2015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A1B2FE0A-3698-E04A-A897-0298C9935043}" type="slidenum">
              <a:rPr lang="es-ES" smtClean="0"/>
              <a:t>‹Nº›</a:t>
            </a:fld>
            <a:endParaRPr lang="es-ES"/>
          </a:p>
        </p:txBody>
      </p:sp>
    </p:spTree>
    <p:extLst>
      <p:ext uri="{BB962C8B-B14F-4D97-AF65-F5344CB8AC3E}">
        <p14:creationId xmlns:p14="http://schemas.microsoft.com/office/powerpoint/2010/main" val="164482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3B251B9D-82BC-2246-850B-3044D86CFA4A}" type="datetimeFigureOut">
              <a:rPr lang="es-ES" smtClean="0"/>
              <a:t>19/03/2015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1B2FE0A-3698-E04A-A897-0298C9935043}" type="slidenum">
              <a:rPr lang="es-ES" smtClean="0"/>
              <a:t>‹Nº›</a:t>
            </a:fld>
            <a:endParaRPr lang="es-ES"/>
          </a:p>
        </p:txBody>
      </p:sp>
    </p:spTree>
    <p:extLst>
      <p:ext uri="{BB962C8B-B14F-4D97-AF65-F5344CB8AC3E}">
        <p14:creationId xmlns:p14="http://schemas.microsoft.com/office/powerpoint/2010/main" val="25545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3B251B9D-82BC-2246-850B-3044D86CFA4A}" type="datetimeFigureOut">
              <a:rPr lang="es-ES" smtClean="0"/>
              <a:t>19/03/2015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1B2FE0A-3698-E04A-A897-0298C9935043}" type="slidenum">
              <a:rPr lang="es-ES" smtClean="0"/>
              <a:t>‹Nº›</a:t>
            </a:fld>
            <a:endParaRPr lang="es-ES"/>
          </a:p>
        </p:txBody>
      </p:sp>
    </p:spTree>
    <p:extLst>
      <p:ext uri="{BB962C8B-B14F-4D97-AF65-F5344CB8AC3E}">
        <p14:creationId xmlns:p14="http://schemas.microsoft.com/office/powerpoint/2010/main" val="3467625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51B9D-82BC-2246-850B-3044D86CFA4A}" type="datetimeFigureOut">
              <a:rPr lang="es-ES" smtClean="0"/>
              <a:t>19/03/2015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B2FE0A-3698-E04A-A897-0298C9935043}" type="slidenum">
              <a:rPr lang="es-ES" smtClean="0"/>
              <a:t>‹Nº›</a:t>
            </a:fld>
            <a:endParaRPr lang="es-ES"/>
          </a:p>
        </p:txBody>
      </p:sp>
    </p:spTree>
    <p:extLst>
      <p:ext uri="{BB962C8B-B14F-4D97-AF65-F5344CB8AC3E}">
        <p14:creationId xmlns:p14="http://schemas.microsoft.com/office/powerpoint/2010/main" val="2010907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79387" y="1238061"/>
            <a:ext cx="8785225"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s-ES" altLang="es-CO" sz="2800" b="1" dirty="0">
              <a:cs typeface="Times New Roman" pitchFamily="18" charset="0"/>
            </a:endParaRPr>
          </a:p>
          <a:p>
            <a:pPr algn="ctr" eaLnBrk="1" hangingPunct="1">
              <a:spcBef>
                <a:spcPct val="0"/>
              </a:spcBef>
              <a:buFontTx/>
              <a:buNone/>
            </a:pPr>
            <a:endParaRPr lang="es-ES" altLang="es-CO" sz="2800" b="1" dirty="0">
              <a:cs typeface="Times New Roman" pitchFamily="18" charset="0"/>
            </a:endParaRPr>
          </a:p>
          <a:p>
            <a:pPr algn="ctr" eaLnBrk="1" hangingPunct="1">
              <a:spcBef>
                <a:spcPct val="0"/>
              </a:spcBef>
              <a:buFontTx/>
              <a:buNone/>
            </a:pPr>
            <a:r>
              <a:rPr lang="es-CO" altLang="es-CO" sz="3600" dirty="0"/>
              <a:t>El Conflicto Armado en Colombia,</a:t>
            </a:r>
          </a:p>
          <a:p>
            <a:pPr algn="ctr" eaLnBrk="1" hangingPunct="1">
              <a:spcBef>
                <a:spcPct val="0"/>
              </a:spcBef>
              <a:buFontTx/>
              <a:buNone/>
            </a:pPr>
            <a:r>
              <a:rPr lang="es-CO" altLang="es-CO" sz="3600" dirty="0"/>
              <a:t>los orígenes</a:t>
            </a:r>
          </a:p>
          <a:p>
            <a:pPr algn="r" eaLnBrk="1" hangingPunct="1">
              <a:spcBef>
                <a:spcPct val="0"/>
              </a:spcBef>
              <a:buFontTx/>
              <a:buNone/>
            </a:pPr>
            <a:endParaRPr lang="es-CO" altLang="es-CO" sz="2400" dirty="0"/>
          </a:p>
          <a:p>
            <a:pPr algn="r" eaLnBrk="1" hangingPunct="1">
              <a:spcBef>
                <a:spcPct val="0"/>
              </a:spcBef>
              <a:buFontTx/>
              <a:buNone/>
            </a:pPr>
            <a:endParaRPr lang="es-CO" altLang="es-CO" sz="2400" dirty="0"/>
          </a:p>
          <a:p>
            <a:pPr algn="r" eaLnBrk="1" hangingPunct="1">
              <a:spcBef>
                <a:spcPct val="0"/>
              </a:spcBef>
              <a:buFontTx/>
              <a:buNone/>
            </a:pPr>
            <a:endParaRPr lang="es-CO" altLang="es-CO" sz="2400" dirty="0"/>
          </a:p>
          <a:p>
            <a:pPr algn="r" eaLnBrk="1" hangingPunct="1">
              <a:spcBef>
                <a:spcPct val="0"/>
              </a:spcBef>
              <a:buFontTx/>
              <a:buNone/>
            </a:pPr>
            <a:endParaRPr lang="es-CO" altLang="es-CO" sz="1400" b="1" dirty="0"/>
          </a:p>
          <a:p>
            <a:pPr algn="r" eaLnBrk="1" hangingPunct="1">
              <a:spcBef>
                <a:spcPct val="0"/>
              </a:spcBef>
              <a:buFontTx/>
              <a:buNone/>
            </a:pPr>
            <a:endParaRPr lang="es-CO" altLang="es-CO" sz="1600" b="1" dirty="0"/>
          </a:p>
          <a:p>
            <a:pPr algn="r" eaLnBrk="1" hangingPunct="1">
              <a:spcBef>
                <a:spcPct val="0"/>
              </a:spcBef>
              <a:buFontTx/>
              <a:buNone/>
            </a:pPr>
            <a:endParaRPr lang="es-CO" altLang="es-CO" sz="1600" b="1" dirty="0"/>
          </a:p>
          <a:p>
            <a:pPr algn="r" eaLnBrk="1" hangingPunct="1">
              <a:spcBef>
                <a:spcPct val="0"/>
              </a:spcBef>
              <a:buFontTx/>
              <a:buNone/>
            </a:pPr>
            <a:endParaRPr lang="es-CO" altLang="es-CO" sz="1600" b="1" dirty="0"/>
          </a:p>
          <a:p>
            <a:pPr algn="r" eaLnBrk="1" hangingPunct="1">
              <a:spcBef>
                <a:spcPct val="0"/>
              </a:spcBef>
              <a:buFontTx/>
              <a:buNone/>
            </a:pPr>
            <a:r>
              <a:rPr lang="es-CO" altLang="es-CO" sz="1400" b="1" dirty="0"/>
              <a:t>Guido Germán Hurtado Vera</a:t>
            </a:r>
          </a:p>
          <a:p>
            <a:pPr algn="r" eaLnBrk="1" hangingPunct="1">
              <a:spcBef>
                <a:spcPct val="0"/>
              </a:spcBef>
              <a:buFontTx/>
              <a:buNone/>
            </a:pPr>
            <a:r>
              <a:rPr lang="es-ES" altLang="es-CO" sz="1400" dirty="0"/>
              <a:t>Historiador y Politólogo </a:t>
            </a:r>
          </a:p>
          <a:p>
            <a:pPr algn="r" eaLnBrk="1" hangingPunct="1">
              <a:spcBef>
                <a:spcPct val="0"/>
              </a:spcBef>
              <a:buFontTx/>
              <a:buNone/>
            </a:pPr>
            <a:r>
              <a:rPr lang="es-ES" altLang="es-CO" sz="1400" dirty="0"/>
              <a:t>Profesor Asociado</a:t>
            </a:r>
          </a:p>
          <a:p>
            <a:pPr algn="r" eaLnBrk="1" hangingPunct="1">
              <a:spcBef>
                <a:spcPct val="0"/>
              </a:spcBef>
              <a:buFontTx/>
              <a:buNone/>
            </a:pPr>
            <a:r>
              <a:rPr lang="es-ES" altLang="es-CO" sz="1400" dirty="0"/>
              <a:t>Universidades Autónoma de Occidente e ICESI</a:t>
            </a:r>
          </a:p>
          <a:p>
            <a:pPr algn="r" eaLnBrk="1" hangingPunct="1">
              <a:spcBef>
                <a:spcPct val="0"/>
              </a:spcBef>
              <a:buFontTx/>
              <a:buNone/>
            </a:pPr>
            <a:r>
              <a:rPr lang="es-ES" altLang="es-CO" sz="1400" dirty="0"/>
              <a:t>Cali. Colombia</a:t>
            </a:r>
          </a:p>
        </p:txBody>
      </p:sp>
    </p:spTree>
    <p:extLst>
      <p:ext uri="{BB962C8B-B14F-4D97-AF65-F5344CB8AC3E}">
        <p14:creationId xmlns:p14="http://schemas.microsoft.com/office/powerpoint/2010/main" val="182009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50825" y="1239791"/>
            <a:ext cx="8713788" cy="5754687"/>
          </a:xfrm>
          <a:prstGeom prst="rect">
            <a:avLst/>
          </a:prstGeom>
          <a:noFill/>
          <a:ln>
            <a:noFill/>
          </a:ln>
          <a:effectLst/>
          <a:extLst/>
        </p:spPr>
        <p:txBody>
          <a:bodyPr>
            <a:spAutoFit/>
          </a:bodyPr>
          <a:lstStyle/>
          <a:p>
            <a:pPr marL="342900" indent="-342900" algn="just">
              <a:spcBef>
                <a:spcPts val="0"/>
              </a:spcBef>
              <a:buFont typeface="Arial" panose="020B0604020202020204" pitchFamily="34" charset="0"/>
              <a:buChar char="•"/>
              <a:defRPr/>
            </a:pPr>
            <a:r>
              <a:rPr lang="es-CO" sz="2000" b="1" dirty="0">
                <a:latin typeface="+mn-lt"/>
              </a:rPr>
              <a:t>López Michelsen </a:t>
            </a:r>
            <a:r>
              <a:rPr lang="es-CO" sz="2000" dirty="0">
                <a:latin typeface="+mn-lt"/>
              </a:rPr>
              <a:t>con una economía en crisis se incrementa el malestar y la movilización social. </a:t>
            </a:r>
          </a:p>
          <a:p>
            <a:pPr marL="342900" indent="-342900" algn="just">
              <a:spcBef>
                <a:spcPts val="0"/>
              </a:spcBef>
              <a:buFont typeface="Arial" panose="020B0604020202020204" pitchFamily="34" charset="0"/>
              <a:buChar char="•"/>
              <a:defRPr/>
            </a:pPr>
            <a:endParaRPr lang="es-CO" sz="2000" dirty="0">
              <a:latin typeface="+mn-lt"/>
            </a:endParaRPr>
          </a:p>
          <a:p>
            <a:pPr algn="just">
              <a:spcBef>
                <a:spcPts val="0"/>
              </a:spcBef>
              <a:defRPr/>
            </a:pPr>
            <a:r>
              <a:rPr lang="es-CO" sz="2000" b="1" dirty="0">
                <a:latin typeface="+mn-lt"/>
              </a:rPr>
              <a:t>Paro cívico del 14 de sept. 1977</a:t>
            </a:r>
            <a:r>
              <a:rPr lang="es-CO" sz="2000" dirty="0">
                <a:latin typeface="+mn-lt"/>
              </a:rPr>
              <a:t>. Su escala de movilización, la parálisis que provocó, su carácter urbano, su radicalización hizo que tuviera connotaciones de desestabilización social y política que fueron leídas tanto </a:t>
            </a:r>
            <a:r>
              <a:rPr lang="es-CO" sz="2000" b="1" u="sng" dirty="0">
                <a:latin typeface="+mn-lt"/>
              </a:rPr>
              <a:t>por guerrillas y Estado como oportunidades y amenazas para la guerra</a:t>
            </a:r>
            <a:r>
              <a:rPr lang="es-CO" sz="2000" dirty="0">
                <a:latin typeface="+mn-lt"/>
              </a:rPr>
              <a:t>.</a:t>
            </a:r>
          </a:p>
          <a:p>
            <a:pPr algn="just">
              <a:spcBef>
                <a:spcPts val="0"/>
              </a:spcBef>
              <a:defRPr/>
            </a:pPr>
            <a:endParaRPr lang="es-CO" sz="2000" dirty="0">
              <a:latin typeface="+mn-lt"/>
            </a:endParaRPr>
          </a:p>
          <a:p>
            <a:pPr marL="342900" indent="-342900" algn="just">
              <a:spcBef>
                <a:spcPts val="0"/>
              </a:spcBef>
              <a:buFont typeface="Arial" panose="020B0604020202020204" pitchFamily="34" charset="0"/>
              <a:buChar char="•"/>
              <a:defRPr/>
            </a:pPr>
            <a:r>
              <a:rPr lang="es-CO" sz="2000" dirty="0">
                <a:latin typeface="+mn-lt"/>
              </a:rPr>
              <a:t>Este contexto para entender la respuesta del gobierno de </a:t>
            </a:r>
            <a:r>
              <a:rPr lang="es-CO" sz="2000" b="1" dirty="0">
                <a:latin typeface="+mn-lt"/>
              </a:rPr>
              <a:t>Turbay Ayala </a:t>
            </a:r>
            <a:r>
              <a:rPr lang="es-CO" sz="2000" dirty="0">
                <a:latin typeface="+mn-lt"/>
              </a:rPr>
              <a:t>con el Estatuto de Seguridad. Y el injerencia de la política de seguridad de los EE.UU</a:t>
            </a:r>
          </a:p>
          <a:p>
            <a:pPr marL="342900" indent="-342900" algn="just">
              <a:spcBef>
                <a:spcPts val="0"/>
              </a:spcBef>
              <a:buFont typeface="Arial" panose="020B0604020202020204" pitchFamily="34" charset="0"/>
              <a:buChar char="•"/>
              <a:defRPr/>
            </a:pPr>
            <a:endParaRPr lang="es-CO" sz="2000" dirty="0">
              <a:latin typeface="+mn-lt"/>
            </a:endParaRPr>
          </a:p>
          <a:p>
            <a:pPr algn="just">
              <a:spcBef>
                <a:spcPts val="0"/>
              </a:spcBef>
              <a:defRPr/>
            </a:pPr>
            <a:r>
              <a:rPr lang="es-CO" sz="2000" dirty="0">
                <a:latin typeface="+mn-lt"/>
              </a:rPr>
              <a:t>Con ese breve contexto histórico quiero plantear otra causa del origen del CA</a:t>
            </a:r>
          </a:p>
          <a:p>
            <a:pPr algn="just">
              <a:spcBef>
                <a:spcPts val="0"/>
              </a:spcBef>
              <a:defRPr/>
            </a:pPr>
            <a:endParaRPr lang="es-CO" sz="2000" dirty="0">
              <a:latin typeface="+mn-lt"/>
            </a:endParaRPr>
          </a:p>
          <a:p>
            <a:pPr algn="just">
              <a:spcBef>
                <a:spcPts val="0"/>
              </a:spcBef>
              <a:defRPr/>
            </a:pPr>
            <a:r>
              <a:rPr lang="es-CO" sz="2400" b="1" dirty="0">
                <a:latin typeface="+mn-lt"/>
              </a:rPr>
              <a:t>Las limitaciones y las posibilidades de la participación política nacidas en el seno del Frente Nacional.</a:t>
            </a:r>
            <a:endParaRPr lang="es-CO" sz="2400" dirty="0">
              <a:latin typeface="+mn-lt"/>
            </a:endParaRPr>
          </a:p>
        </p:txBody>
      </p:sp>
    </p:spTree>
    <p:extLst>
      <p:ext uri="{BB962C8B-B14F-4D97-AF65-F5344CB8AC3E}">
        <p14:creationId xmlns:p14="http://schemas.microsoft.com/office/powerpoint/2010/main" val="4138094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50825" y="1095920"/>
            <a:ext cx="8713788" cy="5170487"/>
          </a:xfrm>
          <a:prstGeom prst="rect">
            <a:avLst/>
          </a:prstGeom>
          <a:noFill/>
          <a:ln>
            <a:noFill/>
          </a:ln>
          <a:effectLst/>
          <a:extLst/>
        </p:spPr>
        <p:txBody>
          <a:bodyPr>
            <a:spAutoFit/>
          </a:bodyPr>
          <a:lstStyle/>
          <a:p>
            <a:pPr algn="just">
              <a:spcBef>
                <a:spcPts val="0"/>
              </a:spcBef>
              <a:defRPr/>
            </a:pPr>
            <a:r>
              <a:rPr lang="es-CO" sz="2000" b="1" dirty="0">
                <a:latin typeface="+mn-lt"/>
              </a:rPr>
              <a:t>Otros actores</a:t>
            </a:r>
          </a:p>
          <a:p>
            <a:pPr algn="just">
              <a:spcBef>
                <a:spcPts val="0"/>
              </a:spcBef>
              <a:defRPr/>
            </a:pPr>
            <a:endParaRPr lang="es-CO" sz="2000" b="1" dirty="0">
              <a:latin typeface="+mn-lt"/>
            </a:endParaRPr>
          </a:p>
          <a:p>
            <a:pPr marL="342900" indent="-342900" algn="just">
              <a:spcBef>
                <a:spcPts val="0"/>
              </a:spcBef>
              <a:buFont typeface="Arial" panose="020B0604020202020204" pitchFamily="34" charset="0"/>
              <a:buChar char="•"/>
              <a:defRPr/>
            </a:pPr>
            <a:r>
              <a:rPr lang="es-CO" sz="2000" b="1" dirty="0">
                <a:latin typeface="+mn-lt"/>
              </a:rPr>
              <a:t>Autodefensas-Paramilitares. Un giro lingüístico</a:t>
            </a:r>
          </a:p>
          <a:p>
            <a:pPr algn="just">
              <a:spcBef>
                <a:spcPts val="0"/>
              </a:spcBef>
              <a:defRPr/>
            </a:pPr>
            <a:endParaRPr lang="es-CO" dirty="0">
              <a:latin typeface="+mn-lt"/>
            </a:endParaRPr>
          </a:p>
          <a:p>
            <a:pPr algn="just">
              <a:spcBef>
                <a:spcPts val="0"/>
              </a:spcBef>
              <a:defRPr/>
            </a:pPr>
            <a:r>
              <a:rPr lang="es-CO" dirty="0">
                <a:latin typeface="+mn-lt"/>
              </a:rPr>
              <a:t>El primero apunta a un fenómeno espontáneo de autoprotección ciudadana ante la ausencia de Estado, el segundo es un cuerpo de combate paralelo a la Fuerzas Militares y en algún grado de connivencia con agentes del Estado. </a:t>
            </a:r>
          </a:p>
          <a:p>
            <a:pPr algn="just">
              <a:spcBef>
                <a:spcPts val="0"/>
              </a:spcBef>
              <a:defRPr/>
            </a:pPr>
            <a:endParaRPr lang="es-CO" dirty="0">
              <a:latin typeface="+mn-lt"/>
            </a:endParaRPr>
          </a:p>
          <a:p>
            <a:pPr algn="just">
              <a:spcBef>
                <a:spcPts val="0"/>
              </a:spcBef>
              <a:defRPr/>
            </a:pPr>
            <a:r>
              <a:rPr lang="es-CO" dirty="0">
                <a:latin typeface="+mn-lt"/>
              </a:rPr>
              <a:t>Los antecedentes del paramilitarismo se remontan al siglo XIX y, en tiempos más recientes, a la ya mencionada “ley del llano”, a los “</a:t>
            </a:r>
            <a:r>
              <a:rPr lang="es-CO" dirty="0" err="1">
                <a:latin typeface="+mn-lt"/>
              </a:rPr>
              <a:t>chulavitas</a:t>
            </a:r>
            <a:r>
              <a:rPr lang="es-CO" dirty="0">
                <a:latin typeface="+mn-lt"/>
              </a:rPr>
              <a:t>” y “pájaros” de mediados del siglo XX.</a:t>
            </a:r>
          </a:p>
          <a:p>
            <a:pPr algn="just">
              <a:spcBef>
                <a:spcPts val="0"/>
              </a:spcBef>
              <a:defRPr/>
            </a:pPr>
            <a:endParaRPr lang="es-CO" dirty="0">
              <a:latin typeface="+mn-lt"/>
            </a:endParaRPr>
          </a:p>
          <a:p>
            <a:pPr algn="just">
              <a:spcBef>
                <a:spcPts val="0"/>
              </a:spcBef>
              <a:defRPr/>
            </a:pPr>
            <a:r>
              <a:rPr lang="es-CO" dirty="0">
                <a:latin typeface="+mn-lt"/>
              </a:rPr>
              <a:t>Y a partir de 1990 a la extensión de los ejércitos privados ilegales (narcotráfico y comercio de esmeraldas). Tras comprar grandes extensiones de tierra, aquellos “empresarios de la coacción” se empeñan en “limpiar de guerrilleros” el Magdalena medio, y su ejemplo es seguido por propietarios de Córdoba, Urabá y la Orinoquia. </a:t>
            </a:r>
          </a:p>
          <a:p>
            <a:pPr algn="just">
              <a:spcBef>
                <a:spcPts val="0"/>
              </a:spcBef>
              <a:defRPr/>
            </a:pPr>
            <a:endParaRPr lang="es-CO" dirty="0">
              <a:latin typeface="+mn-lt"/>
            </a:endParaRPr>
          </a:p>
          <a:p>
            <a:pPr algn="just">
              <a:spcBef>
                <a:spcPts val="0"/>
              </a:spcBef>
              <a:defRPr/>
            </a:pPr>
            <a:r>
              <a:rPr lang="es-CO" dirty="0">
                <a:latin typeface="+mn-lt"/>
              </a:rPr>
              <a:t>Y Confluyeron en las Autodefensas Unidas de Colombia (AUC). </a:t>
            </a:r>
          </a:p>
        </p:txBody>
      </p:sp>
    </p:spTree>
    <p:extLst>
      <p:ext uri="{BB962C8B-B14F-4D97-AF65-F5344CB8AC3E}">
        <p14:creationId xmlns:p14="http://schemas.microsoft.com/office/powerpoint/2010/main" val="1529113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50825" y="672839"/>
            <a:ext cx="8713788" cy="5724525"/>
          </a:xfrm>
          <a:prstGeom prst="rect">
            <a:avLst/>
          </a:prstGeom>
          <a:noFill/>
          <a:ln>
            <a:noFill/>
          </a:ln>
          <a:effectLst/>
          <a:extLst/>
        </p:spPr>
        <p:txBody>
          <a:bodyPr>
            <a:spAutoFit/>
          </a:bodyPr>
          <a:lstStyle/>
          <a:p>
            <a:pPr marL="342900" indent="-342900" algn="just">
              <a:spcBef>
                <a:spcPts val="0"/>
              </a:spcBef>
              <a:buFont typeface="Arial" panose="020B0604020202020204" pitchFamily="34" charset="0"/>
              <a:buChar char="•"/>
              <a:defRPr/>
            </a:pPr>
            <a:r>
              <a:rPr lang="es-CO" sz="2400" dirty="0">
                <a:solidFill>
                  <a:srgbClr val="000000"/>
                </a:solidFill>
                <a:latin typeface="+mn-lt"/>
              </a:rPr>
              <a:t>El Estado</a:t>
            </a:r>
          </a:p>
          <a:p>
            <a:pPr algn="just">
              <a:spcBef>
                <a:spcPts val="0"/>
              </a:spcBef>
              <a:defRPr/>
            </a:pPr>
            <a:endParaRPr lang="es-CO" sz="2400" dirty="0">
              <a:solidFill>
                <a:srgbClr val="000000"/>
              </a:solidFill>
              <a:latin typeface="+mn-lt"/>
            </a:endParaRPr>
          </a:p>
          <a:p>
            <a:pPr>
              <a:spcBef>
                <a:spcPts val="0"/>
              </a:spcBef>
              <a:defRPr/>
            </a:pPr>
            <a:r>
              <a:rPr lang="es-CO" sz="900" dirty="0">
                <a:latin typeface="+mn-lt"/>
              </a:rPr>
              <a:t>Charles Tilly: “La formación de los estados nacionales no fue una experiencia de élites modernizantes que articularan las demandas de las masas y se enfrentaran a los</a:t>
            </a:r>
          </a:p>
          <a:p>
            <a:pPr>
              <a:spcBef>
                <a:spcPts val="0"/>
              </a:spcBef>
              <a:defRPr/>
            </a:pPr>
            <a:r>
              <a:rPr lang="es-CO" sz="900" dirty="0">
                <a:latin typeface="+mn-lt"/>
              </a:rPr>
              <a:t>titulares tradicionales del poder para satisfacer esas demandas.”</a:t>
            </a:r>
          </a:p>
          <a:p>
            <a:pPr>
              <a:spcBef>
                <a:spcPts val="0"/>
              </a:spcBef>
              <a:defRPr/>
            </a:pPr>
            <a:endParaRPr lang="es-CO" sz="900" dirty="0">
              <a:solidFill>
                <a:srgbClr val="000000"/>
              </a:solidFill>
              <a:latin typeface="+mn-lt"/>
            </a:endParaRPr>
          </a:p>
          <a:p>
            <a:pPr>
              <a:spcBef>
                <a:spcPts val="0"/>
              </a:spcBef>
              <a:defRPr/>
            </a:pPr>
            <a:endParaRPr lang="es-CO" sz="900" dirty="0">
              <a:solidFill>
                <a:srgbClr val="000000"/>
              </a:solidFill>
              <a:latin typeface="+mn-lt"/>
            </a:endParaRPr>
          </a:p>
          <a:p>
            <a:pPr algn="just">
              <a:spcBef>
                <a:spcPts val="0"/>
              </a:spcBef>
              <a:defRPr/>
            </a:pPr>
            <a:r>
              <a:rPr lang="es-CO" sz="2000" dirty="0">
                <a:latin typeface="+mn-lt"/>
              </a:rPr>
              <a:t>Pero si la insurgencia fracasó como proyecto revolucionario, los paramilitares por dejar un estela de sangre y masacres, digamos entonces que </a:t>
            </a:r>
            <a:r>
              <a:rPr lang="es-CO" sz="2000" dirty="0">
                <a:solidFill>
                  <a:srgbClr val="292526"/>
                </a:solidFill>
                <a:latin typeface="+mn-lt"/>
              </a:rPr>
              <a:t>el Estado fracasó porque fue incapaz de prevenir los alzamientos y ha sido incapaz de resolverlos 60  años. </a:t>
            </a:r>
          </a:p>
          <a:p>
            <a:pPr algn="just">
              <a:spcBef>
                <a:spcPts val="0"/>
              </a:spcBef>
              <a:defRPr/>
            </a:pPr>
            <a:endParaRPr lang="es-CO" sz="2000" dirty="0">
              <a:solidFill>
                <a:srgbClr val="292526"/>
              </a:solidFill>
              <a:latin typeface="+mn-lt"/>
            </a:endParaRPr>
          </a:p>
          <a:p>
            <a:pPr algn="just">
              <a:spcBef>
                <a:spcPts val="0"/>
              </a:spcBef>
              <a:defRPr/>
            </a:pPr>
            <a:r>
              <a:rPr lang="es-CO" sz="2000" dirty="0">
                <a:solidFill>
                  <a:srgbClr val="292526"/>
                </a:solidFill>
                <a:latin typeface="+mn-lt"/>
              </a:rPr>
              <a:t>Este fracaso se debe a que el conflicto también fue marginal o “periférico” para el Estado y </a:t>
            </a:r>
            <a:r>
              <a:rPr lang="es-CO" sz="2000" b="1" dirty="0">
                <a:solidFill>
                  <a:srgbClr val="292526"/>
                </a:solidFill>
                <a:latin typeface="+mn-lt"/>
              </a:rPr>
              <a:t>para las élites</a:t>
            </a:r>
            <a:r>
              <a:rPr lang="es-CO" sz="2000" dirty="0">
                <a:solidFill>
                  <a:srgbClr val="292526"/>
                </a:solidFill>
                <a:latin typeface="+mn-lt"/>
              </a:rPr>
              <a:t>, que no lo abordaron del modo </a:t>
            </a:r>
            <a:r>
              <a:rPr lang="es-CO" sz="2000" i="1" dirty="0">
                <a:solidFill>
                  <a:srgbClr val="292526"/>
                </a:solidFill>
                <a:latin typeface="+mn-lt"/>
              </a:rPr>
              <a:t>prioritario, integral, concertado y sostenido </a:t>
            </a:r>
            <a:r>
              <a:rPr lang="es-CO" sz="2000" dirty="0">
                <a:solidFill>
                  <a:srgbClr val="292526"/>
                </a:solidFill>
                <a:latin typeface="+mn-lt"/>
              </a:rPr>
              <a:t>que exigían la </a:t>
            </a:r>
            <a:r>
              <a:rPr lang="es-CO" sz="2000" i="1" dirty="0">
                <a:solidFill>
                  <a:srgbClr val="292526"/>
                </a:solidFill>
                <a:latin typeface="+mn-lt"/>
              </a:rPr>
              <a:t>gravedad, complejidad, profundidad y persistencia </a:t>
            </a:r>
            <a:r>
              <a:rPr lang="es-CO" sz="2000" dirty="0">
                <a:solidFill>
                  <a:srgbClr val="292526"/>
                </a:solidFill>
                <a:latin typeface="+mn-lt"/>
              </a:rPr>
              <a:t>del problema.</a:t>
            </a:r>
          </a:p>
          <a:p>
            <a:pPr algn="just">
              <a:spcBef>
                <a:spcPts val="0"/>
              </a:spcBef>
              <a:defRPr/>
            </a:pPr>
            <a:endParaRPr lang="es-CO" sz="2000" dirty="0">
              <a:solidFill>
                <a:srgbClr val="292526"/>
              </a:solidFill>
              <a:latin typeface="+mn-lt"/>
            </a:endParaRPr>
          </a:p>
          <a:p>
            <a:pPr marL="342900" indent="-342900" algn="just">
              <a:spcBef>
                <a:spcPts val="0"/>
              </a:spcBef>
              <a:buFont typeface="Arial" panose="020B0604020202020204" pitchFamily="34" charset="0"/>
              <a:buChar char="•"/>
              <a:defRPr/>
            </a:pPr>
            <a:r>
              <a:rPr lang="es-CO" sz="2400" b="1" dirty="0">
                <a:solidFill>
                  <a:srgbClr val="292526"/>
                </a:solidFill>
                <a:latin typeface="+mn-lt"/>
              </a:rPr>
              <a:t>Falta de perspectiva. </a:t>
            </a:r>
            <a:r>
              <a:rPr lang="es-CO" sz="1000" b="1" dirty="0">
                <a:solidFill>
                  <a:srgbClr val="292526"/>
                </a:solidFill>
                <a:latin typeface="+mn-lt"/>
              </a:rPr>
              <a:t>C.A una matazón lejana de Campesinos embrutecidos por el sectarismo.</a:t>
            </a:r>
          </a:p>
          <a:p>
            <a:pPr marL="342900" indent="-342900" algn="just">
              <a:spcBef>
                <a:spcPts val="0"/>
              </a:spcBef>
              <a:buFont typeface="Arial" panose="020B0604020202020204" pitchFamily="34" charset="0"/>
              <a:buChar char="•"/>
              <a:defRPr/>
            </a:pPr>
            <a:r>
              <a:rPr lang="es-CO" sz="2400" b="1" dirty="0">
                <a:solidFill>
                  <a:srgbClr val="292526"/>
                </a:solidFill>
                <a:latin typeface="+mn-lt"/>
              </a:rPr>
              <a:t>Débil sentido de lo público</a:t>
            </a:r>
            <a:r>
              <a:rPr lang="es-CO" sz="1000" b="1" dirty="0">
                <a:solidFill>
                  <a:srgbClr val="292526"/>
                </a:solidFill>
                <a:latin typeface="+mn-lt"/>
              </a:rPr>
              <a:t>. “el sector publico es el sector privado de los políticos” y añadiría de los empresarios.</a:t>
            </a:r>
          </a:p>
          <a:p>
            <a:pPr marL="342900" indent="-342900" algn="just">
              <a:spcBef>
                <a:spcPts val="0"/>
              </a:spcBef>
              <a:buFont typeface="Arial" panose="020B0604020202020204" pitchFamily="34" charset="0"/>
              <a:buChar char="•"/>
              <a:defRPr/>
            </a:pPr>
            <a:r>
              <a:rPr lang="es-CO" sz="2400" b="1" dirty="0">
                <a:solidFill>
                  <a:srgbClr val="292526"/>
                </a:solidFill>
                <a:latin typeface="+mn-lt"/>
              </a:rPr>
              <a:t>Degradación de poderes regionales. </a:t>
            </a:r>
            <a:r>
              <a:rPr lang="es-CO" sz="1000" b="1" dirty="0">
                <a:solidFill>
                  <a:srgbClr val="292526"/>
                </a:solidFill>
                <a:latin typeface="+mn-lt"/>
              </a:rPr>
              <a:t>La privatización del Estado.</a:t>
            </a:r>
            <a:endParaRPr lang="es-CO" sz="1000" b="1" dirty="0">
              <a:latin typeface="+mn-lt"/>
            </a:endParaRPr>
          </a:p>
        </p:txBody>
      </p:sp>
    </p:spTree>
    <p:extLst>
      <p:ext uri="{BB962C8B-B14F-4D97-AF65-F5344CB8AC3E}">
        <p14:creationId xmlns:p14="http://schemas.microsoft.com/office/powerpoint/2010/main" val="1637428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50825" y="1396171"/>
            <a:ext cx="8713788" cy="4894262"/>
          </a:xfrm>
          <a:prstGeom prst="rect">
            <a:avLst/>
          </a:prstGeom>
          <a:noFill/>
          <a:ln>
            <a:noFill/>
          </a:ln>
          <a:effectLst/>
          <a:extLst/>
        </p:spPr>
        <p:txBody>
          <a:bodyPr>
            <a:spAutoFit/>
          </a:bodyPr>
          <a:lstStyle/>
          <a:p>
            <a:pPr algn="just">
              <a:spcBef>
                <a:spcPts val="0"/>
              </a:spcBef>
              <a:defRPr/>
            </a:pPr>
            <a:endParaRPr lang="es-CO" sz="2000" dirty="0">
              <a:latin typeface="+mn-lt"/>
            </a:endParaRPr>
          </a:p>
          <a:p>
            <a:pPr algn="just">
              <a:spcBef>
                <a:spcPts val="0"/>
              </a:spcBef>
              <a:defRPr/>
            </a:pPr>
            <a:r>
              <a:rPr lang="es-CO" sz="2000" dirty="0">
                <a:latin typeface="+mn-lt"/>
              </a:rPr>
              <a:t>¿Qué resultó de todo lo anteriormente descrito?</a:t>
            </a:r>
          </a:p>
          <a:p>
            <a:pPr algn="just">
              <a:spcBef>
                <a:spcPts val="0"/>
              </a:spcBef>
              <a:defRPr/>
            </a:pPr>
            <a:endParaRPr lang="es-CO" sz="4000" dirty="0">
              <a:latin typeface="+mn-lt"/>
            </a:endParaRPr>
          </a:p>
          <a:p>
            <a:pPr algn="just">
              <a:spcBef>
                <a:spcPts val="0"/>
              </a:spcBef>
              <a:defRPr/>
            </a:pPr>
            <a:r>
              <a:rPr lang="es-CO" sz="4000" dirty="0">
                <a:latin typeface="+mn-lt"/>
              </a:rPr>
              <a:t>3. Una guerra de perdedores</a:t>
            </a:r>
          </a:p>
          <a:p>
            <a:pPr algn="ctr">
              <a:spcBef>
                <a:spcPts val="0"/>
              </a:spcBef>
              <a:defRPr/>
            </a:pPr>
            <a:endParaRPr lang="es-CO" sz="4000" dirty="0">
              <a:latin typeface="+mn-lt"/>
            </a:endParaRPr>
          </a:p>
          <a:p>
            <a:pPr marL="342900" indent="-342900" algn="just">
              <a:spcBef>
                <a:spcPts val="0"/>
              </a:spcBef>
              <a:buFont typeface="Arial" panose="020B0604020202020204" pitchFamily="34" charset="0"/>
              <a:buChar char="•"/>
              <a:defRPr/>
            </a:pPr>
            <a:r>
              <a:rPr lang="es-CO" sz="2000" dirty="0">
                <a:latin typeface="+mn-lt"/>
              </a:rPr>
              <a:t>Expansión guerrillera, </a:t>
            </a:r>
          </a:p>
          <a:p>
            <a:pPr algn="just">
              <a:spcBef>
                <a:spcPts val="0"/>
              </a:spcBef>
              <a:defRPr/>
            </a:pPr>
            <a:endParaRPr lang="es-CO" sz="2000" dirty="0">
              <a:latin typeface="+mn-lt"/>
            </a:endParaRPr>
          </a:p>
          <a:p>
            <a:pPr marL="342900" indent="-342900" algn="just">
              <a:spcBef>
                <a:spcPts val="0"/>
              </a:spcBef>
              <a:buFont typeface="Arial" panose="020B0604020202020204" pitchFamily="34" charset="0"/>
              <a:buChar char="•"/>
              <a:defRPr/>
            </a:pPr>
            <a:r>
              <a:rPr lang="es-CO" sz="2000" dirty="0">
                <a:latin typeface="+mn-lt"/>
              </a:rPr>
              <a:t>Eclosión paramilitar, </a:t>
            </a:r>
          </a:p>
          <a:p>
            <a:pPr algn="just">
              <a:spcBef>
                <a:spcPts val="0"/>
              </a:spcBef>
              <a:defRPr/>
            </a:pPr>
            <a:endParaRPr lang="es-CO" sz="2000" dirty="0">
              <a:latin typeface="+mn-lt"/>
            </a:endParaRPr>
          </a:p>
          <a:p>
            <a:pPr marL="342900" indent="-342900" algn="just">
              <a:spcBef>
                <a:spcPts val="0"/>
              </a:spcBef>
              <a:buFont typeface="Arial" panose="020B0604020202020204" pitchFamily="34" charset="0"/>
              <a:buChar char="•"/>
              <a:defRPr/>
            </a:pPr>
            <a:r>
              <a:rPr lang="es-CO" sz="2000" dirty="0">
                <a:latin typeface="+mn-lt"/>
              </a:rPr>
              <a:t>Estado y Elites fracasados</a:t>
            </a:r>
            <a:r>
              <a:rPr lang="es-CO" sz="1000" dirty="0">
                <a:latin typeface="+mn-lt"/>
              </a:rPr>
              <a:t>,</a:t>
            </a:r>
            <a:r>
              <a:rPr lang="es-CO" sz="3200" dirty="0">
                <a:latin typeface="+mn-lt"/>
              </a:rPr>
              <a:t> </a:t>
            </a:r>
            <a:r>
              <a:rPr lang="es-CO" sz="1100" dirty="0">
                <a:latin typeface="+mn-lt"/>
              </a:rPr>
              <a:t>algo así como “un país sin clase gobernante” (M. Palacios)   </a:t>
            </a:r>
          </a:p>
          <a:p>
            <a:pPr algn="just">
              <a:spcBef>
                <a:spcPts val="0"/>
              </a:spcBef>
              <a:defRPr/>
            </a:pPr>
            <a:r>
              <a:rPr lang="es-CO" sz="4000" dirty="0">
                <a:latin typeface="+mn-lt"/>
              </a:rPr>
              <a:t>  </a:t>
            </a:r>
          </a:p>
        </p:txBody>
      </p:sp>
    </p:spTree>
    <p:extLst>
      <p:ext uri="{BB962C8B-B14F-4D97-AF65-F5344CB8AC3E}">
        <p14:creationId xmlns:p14="http://schemas.microsoft.com/office/powerpoint/2010/main" val="110020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50825" y="1181906"/>
            <a:ext cx="8713788" cy="4832350"/>
          </a:xfrm>
          <a:prstGeom prst="rect">
            <a:avLst/>
          </a:prstGeom>
          <a:noFill/>
          <a:ln>
            <a:noFill/>
          </a:ln>
          <a:effectLst/>
          <a:extLst/>
        </p:spPr>
        <p:txBody>
          <a:bodyPr>
            <a:spAutoFit/>
          </a:bodyPr>
          <a:lstStyle/>
          <a:p>
            <a:pPr algn="just">
              <a:spcBef>
                <a:spcPts val="0"/>
              </a:spcBef>
              <a:defRPr/>
            </a:pPr>
            <a:r>
              <a:rPr lang="es-CO" sz="2800" b="1" dirty="0">
                <a:latin typeface="+mn-lt"/>
              </a:rPr>
              <a:t>Un colofón desde el INDH 2003</a:t>
            </a:r>
          </a:p>
          <a:p>
            <a:pPr algn="just">
              <a:spcBef>
                <a:spcPts val="0"/>
              </a:spcBef>
              <a:defRPr/>
            </a:pPr>
            <a:endParaRPr lang="es-CO" sz="2000" dirty="0">
              <a:latin typeface="+mn-lt"/>
            </a:endParaRPr>
          </a:p>
          <a:p>
            <a:pPr algn="just">
              <a:spcBef>
                <a:spcPts val="0"/>
              </a:spcBef>
              <a:defRPr/>
            </a:pPr>
            <a:endParaRPr lang="es-CO" sz="2000" dirty="0">
              <a:latin typeface="+mn-lt"/>
            </a:endParaRPr>
          </a:p>
          <a:p>
            <a:pPr algn="just">
              <a:spcBef>
                <a:spcPts val="0"/>
              </a:spcBef>
              <a:defRPr/>
            </a:pPr>
            <a:r>
              <a:rPr lang="es-CO" sz="2000" dirty="0">
                <a:latin typeface="+mn-lt"/>
              </a:rPr>
              <a:t>La interpretación del conflicto nos lleva aclarar</a:t>
            </a:r>
          </a:p>
          <a:p>
            <a:pPr algn="just">
              <a:spcBef>
                <a:spcPts val="0"/>
              </a:spcBef>
              <a:defRPr/>
            </a:pPr>
            <a:endParaRPr lang="es-CO" sz="2000" dirty="0">
              <a:latin typeface="+mn-lt"/>
            </a:endParaRPr>
          </a:p>
          <a:p>
            <a:pPr marL="342900" indent="-342900" algn="just">
              <a:spcBef>
                <a:spcPts val="0"/>
              </a:spcBef>
              <a:buFont typeface="Arial" panose="020B0604020202020204" pitchFamily="34" charset="0"/>
              <a:buChar char="•"/>
              <a:defRPr/>
            </a:pPr>
            <a:r>
              <a:rPr lang="es-CO" sz="2000" dirty="0">
                <a:latin typeface="+mn-lt"/>
              </a:rPr>
              <a:t>ni su carácter esencialmente campesino en un país predominantemente urbano, ni su falta de apoyo masivo significa que los grupos armados carezcan de proyectos políticos. </a:t>
            </a:r>
          </a:p>
          <a:p>
            <a:pPr algn="just">
              <a:spcBef>
                <a:spcPts val="0"/>
              </a:spcBef>
              <a:defRPr/>
            </a:pPr>
            <a:endParaRPr lang="es-CO" sz="2000" dirty="0">
              <a:latin typeface="+mn-lt"/>
            </a:endParaRPr>
          </a:p>
          <a:p>
            <a:pPr marL="342900" indent="-342900" algn="just">
              <a:spcBef>
                <a:spcPts val="0"/>
              </a:spcBef>
              <a:buFont typeface="Arial" panose="020B0604020202020204" pitchFamily="34" charset="0"/>
              <a:buChar char="•"/>
              <a:defRPr/>
            </a:pPr>
            <a:r>
              <a:rPr lang="es-CO" sz="2000" dirty="0">
                <a:latin typeface="+mn-lt"/>
              </a:rPr>
              <a:t>el hecho de que el Estado no haya podido resolver el conflicto no significa tampoco que hayan faltado los esfuerzos y los logros. </a:t>
            </a:r>
          </a:p>
          <a:p>
            <a:pPr algn="just">
              <a:spcBef>
                <a:spcPts val="0"/>
              </a:spcBef>
              <a:defRPr/>
            </a:pPr>
            <a:endParaRPr lang="es-CO" sz="2000" dirty="0">
              <a:latin typeface="+mn-lt"/>
            </a:endParaRPr>
          </a:p>
          <a:p>
            <a:pPr marL="342900" indent="-342900" algn="just">
              <a:spcBef>
                <a:spcPts val="0"/>
              </a:spcBef>
              <a:buFont typeface="Arial" panose="020B0604020202020204" pitchFamily="34" charset="0"/>
              <a:buChar char="•"/>
              <a:defRPr/>
            </a:pPr>
            <a:r>
              <a:rPr lang="es-CO" sz="2000" dirty="0">
                <a:latin typeface="+mn-lt"/>
              </a:rPr>
              <a:t>que el conflicto se asiente en la “periferia” geográfica y política, no significa que el “centro” deje de ser la fuente, el objetivo y, cada día más, el escenario, del mismo.</a:t>
            </a:r>
            <a:endParaRPr lang="es-CO" sz="4000" dirty="0">
              <a:latin typeface="+mn-lt"/>
            </a:endParaRPr>
          </a:p>
        </p:txBody>
      </p:sp>
    </p:spTree>
    <p:extLst>
      <p:ext uri="{BB962C8B-B14F-4D97-AF65-F5344CB8AC3E}">
        <p14:creationId xmlns:p14="http://schemas.microsoft.com/office/powerpoint/2010/main" val="2964179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684213" y="1136863"/>
            <a:ext cx="8064500" cy="5154612"/>
          </a:xfrm>
          <a:prstGeom prst="rect">
            <a:avLst/>
          </a:prstGeom>
          <a:noFill/>
          <a:ln>
            <a:noFill/>
          </a:ln>
          <a:effectLst/>
          <a:extLst/>
        </p:spPr>
        <p:txBody>
          <a:bodyPr>
            <a:spAutoFit/>
          </a:bodyPr>
          <a:lstStyle/>
          <a:p>
            <a:pPr algn="just">
              <a:spcBef>
                <a:spcPts val="0"/>
              </a:spcBef>
              <a:defRPr/>
            </a:pPr>
            <a:r>
              <a:rPr lang="es-CO" sz="2800" b="1" dirty="0">
                <a:latin typeface="+mn-lt"/>
              </a:rPr>
              <a:t>4. Una interpretación muy particular</a:t>
            </a:r>
          </a:p>
          <a:p>
            <a:pPr algn="just">
              <a:spcBef>
                <a:spcPts val="0"/>
              </a:spcBef>
              <a:defRPr/>
            </a:pPr>
            <a:endParaRPr lang="es-CO" sz="2000" dirty="0">
              <a:latin typeface="+mn-lt"/>
            </a:endParaRPr>
          </a:p>
          <a:p>
            <a:pPr algn="just">
              <a:spcBef>
                <a:spcPts val="0"/>
              </a:spcBef>
              <a:defRPr/>
            </a:pPr>
            <a:endParaRPr lang="es-CO" sz="2000" dirty="0">
              <a:latin typeface="+mn-lt"/>
            </a:endParaRPr>
          </a:p>
          <a:p>
            <a:pPr marL="342900" indent="-342900" algn="just">
              <a:spcBef>
                <a:spcPts val="0"/>
              </a:spcBef>
              <a:buFont typeface="Arial" panose="020B0604020202020204" pitchFamily="34" charset="0"/>
              <a:buChar char="•"/>
              <a:defRPr/>
            </a:pPr>
            <a:r>
              <a:rPr lang="es-CO" sz="2000" dirty="0">
                <a:latin typeface="+mn-lt"/>
              </a:rPr>
              <a:t>A decir de </a:t>
            </a:r>
            <a:r>
              <a:rPr lang="es-CO" sz="2000" b="1" dirty="0">
                <a:latin typeface="+mn-lt"/>
              </a:rPr>
              <a:t>Charles </a:t>
            </a:r>
            <a:r>
              <a:rPr lang="es-CO" sz="2000" b="1" dirty="0" err="1">
                <a:latin typeface="+mn-lt"/>
              </a:rPr>
              <a:t>Tilly</a:t>
            </a:r>
            <a:r>
              <a:rPr lang="es-CO" sz="2000" b="1" dirty="0">
                <a:latin typeface="+mn-lt"/>
              </a:rPr>
              <a:t> </a:t>
            </a:r>
            <a:r>
              <a:rPr lang="es-CO" sz="1000" dirty="0">
                <a:latin typeface="+mn-lt"/>
              </a:rPr>
              <a:t>(</a:t>
            </a:r>
            <a:r>
              <a:rPr lang="en-US" sz="1100" dirty="0" err="1">
                <a:latin typeface="+mn-lt"/>
              </a:rPr>
              <a:t>Coerción</a:t>
            </a:r>
            <a:r>
              <a:rPr lang="en-US" sz="1100" dirty="0">
                <a:latin typeface="+mn-lt"/>
              </a:rPr>
              <a:t>, Capital, and European States)</a:t>
            </a:r>
          </a:p>
          <a:p>
            <a:pPr algn="just">
              <a:spcBef>
                <a:spcPts val="0"/>
              </a:spcBef>
              <a:defRPr/>
            </a:pPr>
            <a:endParaRPr lang="en-US" sz="1100" dirty="0">
              <a:latin typeface="+mn-lt"/>
            </a:endParaRPr>
          </a:p>
          <a:p>
            <a:pPr algn="just">
              <a:spcBef>
                <a:spcPts val="0"/>
              </a:spcBef>
              <a:defRPr/>
            </a:pPr>
            <a:endParaRPr lang="es-CO" sz="2000" dirty="0">
              <a:latin typeface="+mn-lt"/>
            </a:endParaRPr>
          </a:p>
          <a:p>
            <a:pPr algn="just">
              <a:spcBef>
                <a:spcPts val="0"/>
              </a:spcBef>
              <a:defRPr/>
            </a:pPr>
            <a:r>
              <a:rPr lang="es-CO" sz="2000" dirty="0">
                <a:solidFill>
                  <a:srgbClr val="252525"/>
                </a:solidFill>
                <a:latin typeface="+mn-lt"/>
              </a:rPr>
              <a:t>De acuerdo con su teoría, la formación de los Estados requirió concentrar un nivel alto de coerción y de capital.</a:t>
            </a:r>
          </a:p>
          <a:p>
            <a:pPr algn="just">
              <a:spcBef>
                <a:spcPts val="0"/>
              </a:spcBef>
              <a:defRPr/>
            </a:pPr>
            <a:endParaRPr lang="es-CO" sz="2000" dirty="0">
              <a:latin typeface="+mn-lt"/>
            </a:endParaRPr>
          </a:p>
          <a:p>
            <a:pPr algn="just">
              <a:spcBef>
                <a:spcPts val="0"/>
              </a:spcBef>
              <a:defRPr/>
            </a:pPr>
            <a:r>
              <a:rPr lang="es-CO" sz="2000" dirty="0">
                <a:latin typeface="+mn-lt"/>
              </a:rPr>
              <a:t>La guerra es una posibilidad de configuración del poder.</a:t>
            </a:r>
          </a:p>
          <a:p>
            <a:pPr algn="just">
              <a:spcBef>
                <a:spcPts val="0"/>
              </a:spcBef>
              <a:defRPr/>
            </a:pPr>
            <a:endParaRPr lang="es-CO" sz="2000" dirty="0">
              <a:latin typeface="+mn-lt"/>
            </a:endParaRPr>
          </a:p>
          <a:p>
            <a:pPr marL="342900" indent="-342900" algn="just">
              <a:spcBef>
                <a:spcPts val="0"/>
              </a:spcBef>
              <a:buFont typeface="Arial" panose="020B0604020202020204" pitchFamily="34" charset="0"/>
              <a:buChar char="•"/>
              <a:defRPr/>
            </a:pPr>
            <a:r>
              <a:rPr lang="es-CO" sz="2000" dirty="0">
                <a:latin typeface="+mn-lt"/>
              </a:rPr>
              <a:t>Y de otro lado </a:t>
            </a:r>
            <a:r>
              <a:rPr lang="es-CO" sz="2000" b="1" dirty="0">
                <a:latin typeface="+mn-lt"/>
              </a:rPr>
              <a:t>Ferdinand Lasalle </a:t>
            </a:r>
            <a:r>
              <a:rPr lang="es-CO" sz="1000" dirty="0">
                <a:latin typeface="+mn-lt"/>
              </a:rPr>
              <a:t>(Qué es una Constitución)</a:t>
            </a:r>
          </a:p>
          <a:p>
            <a:pPr algn="just">
              <a:spcBef>
                <a:spcPts val="0"/>
              </a:spcBef>
              <a:defRPr/>
            </a:pPr>
            <a:endParaRPr lang="es-CO" sz="1000" dirty="0">
              <a:latin typeface="+mn-lt"/>
            </a:endParaRPr>
          </a:p>
          <a:p>
            <a:pPr algn="just">
              <a:spcBef>
                <a:spcPts val="0"/>
              </a:spcBef>
              <a:defRPr/>
            </a:pPr>
            <a:r>
              <a:rPr lang="es-CO" sz="2000" dirty="0">
                <a:latin typeface="+mn-lt"/>
              </a:rPr>
              <a:t>la Constitución es la suma de todos los </a:t>
            </a:r>
            <a:r>
              <a:rPr lang="es-CO" sz="2000" b="1" dirty="0">
                <a:latin typeface="+mn-lt"/>
              </a:rPr>
              <a:t>factores reales del poder </a:t>
            </a:r>
            <a:r>
              <a:rPr lang="es-CO" sz="2000" dirty="0">
                <a:latin typeface="+mn-lt"/>
              </a:rPr>
              <a:t>que rigen en el país, los cuales, en el momento de ser llevados a una hoja escrita se convierten en factores jurídicos.</a:t>
            </a:r>
          </a:p>
          <a:p>
            <a:pPr algn="just">
              <a:spcBef>
                <a:spcPts val="0"/>
              </a:spcBef>
              <a:defRPr/>
            </a:pPr>
            <a:endParaRPr lang="es-CO" sz="2000" dirty="0">
              <a:latin typeface="+mn-lt"/>
            </a:endParaRPr>
          </a:p>
        </p:txBody>
      </p:sp>
    </p:spTree>
    <p:extLst>
      <p:ext uri="{BB962C8B-B14F-4D97-AF65-F5344CB8AC3E}">
        <p14:creationId xmlns:p14="http://schemas.microsoft.com/office/powerpoint/2010/main" val="25853828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755650" y="1033344"/>
            <a:ext cx="7993063"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endParaRPr lang="es-CO" altLang="es-CO" sz="2400" b="1" dirty="0">
              <a:solidFill>
                <a:schemeClr val="tx2"/>
              </a:solidFill>
            </a:endParaRPr>
          </a:p>
          <a:p>
            <a:pPr algn="ctr" eaLnBrk="1" hangingPunct="1">
              <a:spcBef>
                <a:spcPct val="50000"/>
              </a:spcBef>
              <a:buFontTx/>
              <a:buNone/>
            </a:pPr>
            <a:endParaRPr lang="es-CO" altLang="es-CO" sz="2400" b="1" dirty="0">
              <a:solidFill>
                <a:schemeClr val="tx2"/>
              </a:solidFill>
            </a:endParaRPr>
          </a:p>
          <a:p>
            <a:pPr algn="ctr" eaLnBrk="1" hangingPunct="1">
              <a:spcBef>
                <a:spcPct val="50000"/>
              </a:spcBef>
              <a:buFontTx/>
              <a:buNone/>
            </a:pPr>
            <a:endParaRPr lang="es-CO" altLang="es-CO" sz="2400" b="1" dirty="0">
              <a:solidFill>
                <a:schemeClr val="tx2"/>
              </a:solidFill>
            </a:endParaRPr>
          </a:p>
          <a:p>
            <a:pPr algn="ctr" eaLnBrk="1" hangingPunct="1">
              <a:spcBef>
                <a:spcPct val="50000"/>
              </a:spcBef>
              <a:buFontTx/>
              <a:buNone/>
            </a:pPr>
            <a:r>
              <a:rPr lang="es-CO" altLang="es-CO" sz="6600" b="1" dirty="0">
                <a:solidFill>
                  <a:schemeClr val="tx2"/>
                </a:solidFill>
              </a:rPr>
              <a:t>Muchas gracias</a:t>
            </a:r>
            <a:endParaRPr lang="es-CO" altLang="es-CO" sz="6600" i="1" dirty="0">
              <a:solidFill>
                <a:schemeClr val="tx2"/>
              </a:solidFill>
            </a:endParaRPr>
          </a:p>
          <a:p>
            <a:pPr algn="ctr" eaLnBrk="1" hangingPunct="1">
              <a:spcBef>
                <a:spcPct val="50000"/>
              </a:spcBef>
              <a:buFontTx/>
              <a:buNone/>
            </a:pPr>
            <a:endParaRPr lang="es-ES_tradnl" altLang="es-CO" sz="3600" dirty="0">
              <a:solidFill>
                <a:schemeClr val="tx2"/>
              </a:solidFill>
            </a:endParaRPr>
          </a:p>
          <a:p>
            <a:pPr algn="ctr" eaLnBrk="1" hangingPunct="1">
              <a:spcBef>
                <a:spcPct val="50000"/>
              </a:spcBef>
              <a:buFontTx/>
              <a:buNone/>
            </a:pPr>
            <a:endParaRPr lang="es-CO" altLang="es-CO" sz="1800" dirty="0">
              <a:solidFill>
                <a:schemeClr val="tx2"/>
              </a:solidFill>
            </a:endParaRPr>
          </a:p>
          <a:p>
            <a:pPr algn="ctr" eaLnBrk="1" hangingPunct="1">
              <a:spcBef>
                <a:spcPct val="0"/>
              </a:spcBef>
              <a:buFontTx/>
              <a:buNone/>
            </a:pPr>
            <a:endParaRPr lang="es-CO" altLang="es-CO" sz="1800" b="1" dirty="0">
              <a:solidFill>
                <a:schemeClr val="tx2"/>
              </a:solidFill>
            </a:endParaRPr>
          </a:p>
        </p:txBody>
      </p:sp>
    </p:spTree>
    <p:extLst>
      <p:ext uri="{BB962C8B-B14F-4D97-AF65-F5344CB8AC3E}">
        <p14:creationId xmlns:p14="http://schemas.microsoft.com/office/powerpoint/2010/main" val="1749125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95288" y="1371198"/>
            <a:ext cx="8497887"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AutoNum type="arabicPeriod"/>
            </a:pPr>
            <a:r>
              <a:rPr lang="es-CO" altLang="es-CO" sz="4000" dirty="0">
                <a:solidFill>
                  <a:schemeClr val="tx2"/>
                </a:solidFill>
              </a:rPr>
              <a:t>Introducción</a:t>
            </a:r>
          </a:p>
          <a:p>
            <a:pPr algn="just" eaLnBrk="1" hangingPunct="1">
              <a:spcBef>
                <a:spcPct val="0"/>
              </a:spcBef>
              <a:buFontTx/>
              <a:buAutoNum type="arabicPeriod"/>
            </a:pPr>
            <a:endParaRPr lang="es-CO" altLang="es-CO" sz="4000" dirty="0">
              <a:solidFill>
                <a:schemeClr val="tx2"/>
              </a:solidFill>
            </a:endParaRPr>
          </a:p>
          <a:p>
            <a:pPr algn="just" eaLnBrk="1" hangingPunct="1">
              <a:spcBef>
                <a:spcPct val="0"/>
              </a:spcBef>
              <a:buFontTx/>
              <a:buAutoNum type="arabicPeriod"/>
            </a:pPr>
            <a:r>
              <a:rPr lang="es-CO" altLang="es-CO" sz="4000" dirty="0">
                <a:solidFill>
                  <a:schemeClr val="tx2"/>
                </a:solidFill>
              </a:rPr>
              <a:t>Orígenes y actores</a:t>
            </a:r>
          </a:p>
          <a:p>
            <a:pPr algn="just" eaLnBrk="1" hangingPunct="1">
              <a:spcBef>
                <a:spcPct val="0"/>
              </a:spcBef>
              <a:buFontTx/>
              <a:buAutoNum type="arabicPeriod"/>
            </a:pPr>
            <a:endParaRPr lang="es-CO" altLang="es-CO" sz="4000" dirty="0">
              <a:solidFill>
                <a:schemeClr val="tx2"/>
              </a:solidFill>
            </a:endParaRPr>
          </a:p>
          <a:p>
            <a:pPr algn="just" eaLnBrk="1" hangingPunct="1">
              <a:spcBef>
                <a:spcPct val="0"/>
              </a:spcBef>
              <a:buFontTx/>
              <a:buAutoNum type="arabicPeriod"/>
            </a:pPr>
            <a:r>
              <a:rPr lang="es-CO" altLang="es-CO" sz="4000" dirty="0">
                <a:solidFill>
                  <a:schemeClr val="tx2"/>
                </a:solidFill>
              </a:rPr>
              <a:t>Una guerra de perdedores</a:t>
            </a:r>
          </a:p>
          <a:p>
            <a:pPr algn="just" eaLnBrk="1" hangingPunct="1">
              <a:spcBef>
                <a:spcPct val="0"/>
              </a:spcBef>
              <a:buFontTx/>
              <a:buAutoNum type="arabicPeriod"/>
            </a:pPr>
            <a:endParaRPr lang="es-CO" altLang="es-CO" sz="4000" dirty="0">
              <a:solidFill>
                <a:schemeClr val="tx2"/>
              </a:solidFill>
            </a:endParaRPr>
          </a:p>
          <a:p>
            <a:pPr algn="just" eaLnBrk="1" hangingPunct="1">
              <a:spcBef>
                <a:spcPct val="0"/>
              </a:spcBef>
              <a:buFontTx/>
              <a:buAutoNum type="arabicPeriod"/>
            </a:pPr>
            <a:r>
              <a:rPr lang="es-CO" altLang="es-CO" sz="4000" dirty="0">
                <a:solidFill>
                  <a:schemeClr val="tx2"/>
                </a:solidFill>
              </a:rPr>
              <a:t>Una muy particular conclusión</a:t>
            </a:r>
          </a:p>
          <a:p>
            <a:pPr algn="just" eaLnBrk="1" hangingPunct="1">
              <a:spcBef>
                <a:spcPct val="0"/>
              </a:spcBef>
              <a:buFontTx/>
              <a:buAutoNum type="arabicPeriod"/>
            </a:pPr>
            <a:endParaRPr lang="es-CO" altLang="es-CO" dirty="0">
              <a:solidFill>
                <a:schemeClr val="tx2"/>
              </a:solidFill>
            </a:endParaRPr>
          </a:p>
        </p:txBody>
      </p:sp>
    </p:spTree>
    <p:extLst>
      <p:ext uri="{BB962C8B-B14F-4D97-AF65-F5344CB8AC3E}">
        <p14:creationId xmlns:p14="http://schemas.microsoft.com/office/powerpoint/2010/main" val="3813038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042988" y="929849"/>
            <a:ext cx="741680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es-CO" altLang="es-CO" sz="2400" b="1" dirty="0">
                <a:solidFill>
                  <a:schemeClr val="tx2"/>
                </a:solidFill>
              </a:rPr>
              <a:t>1. Introducción</a:t>
            </a:r>
          </a:p>
          <a:p>
            <a:pPr algn="just" eaLnBrk="1" hangingPunct="1">
              <a:spcBef>
                <a:spcPct val="0"/>
              </a:spcBef>
              <a:buFontTx/>
              <a:buNone/>
            </a:pPr>
            <a:endParaRPr lang="es-CO" altLang="es-CO" sz="1400" dirty="0">
              <a:solidFill>
                <a:schemeClr val="tx2"/>
              </a:solidFill>
            </a:endParaRPr>
          </a:p>
          <a:p>
            <a:pPr algn="just" eaLnBrk="1" hangingPunct="1">
              <a:spcBef>
                <a:spcPct val="0"/>
              </a:spcBef>
              <a:buFontTx/>
              <a:buNone/>
            </a:pPr>
            <a:endParaRPr lang="es-CO" altLang="es-CO" sz="1400" dirty="0">
              <a:solidFill>
                <a:schemeClr val="tx2"/>
              </a:solidFill>
            </a:endParaRPr>
          </a:p>
          <a:p>
            <a:pPr algn="just" eaLnBrk="1" hangingPunct="1">
              <a:spcBef>
                <a:spcPct val="0"/>
              </a:spcBef>
            </a:pPr>
            <a:r>
              <a:rPr lang="es-CO" altLang="es-CO" sz="1800" dirty="0">
                <a:solidFill>
                  <a:schemeClr val="tx2"/>
                </a:solidFill>
              </a:rPr>
              <a:t>Una gran característica del C.A. es su carácter </a:t>
            </a:r>
            <a:r>
              <a:rPr lang="es-CO" altLang="es-CO" sz="1800" b="1" dirty="0">
                <a:solidFill>
                  <a:schemeClr val="tx2"/>
                </a:solidFill>
              </a:rPr>
              <a:t>heterogéneo </a:t>
            </a:r>
            <a:r>
              <a:rPr lang="es-CO" altLang="es-CO" sz="1600" dirty="0">
                <a:solidFill>
                  <a:schemeClr val="tx2"/>
                </a:solidFill>
              </a:rPr>
              <a:t>en: </a:t>
            </a:r>
          </a:p>
          <a:p>
            <a:pPr algn="just" eaLnBrk="1" hangingPunct="1">
              <a:spcBef>
                <a:spcPct val="0"/>
              </a:spcBef>
            </a:pPr>
            <a:endParaRPr lang="es-CO" altLang="es-CO" sz="1400" dirty="0">
              <a:solidFill>
                <a:schemeClr val="tx2"/>
              </a:solidFill>
            </a:endParaRPr>
          </a:p>
          <a:p>
            <a:pPr algn="just" eaLnBrk="1" hangingPunct="1">
              <a:spcBef>
                <a:spcPct val="0"/>
              </a:spcBef>
            </a:pPr>
            <a:r>
              <a:rPr lang="es-CO" altLang="es-CO" sz="1200" dirty="0">
                <a:solidFill>
                  <a:schemeClr val="tx2"/>
                </a:solidFill>
              </a:rPr>
              <a:t>el tiempo</a:t>
            </a:r>
          </a:p>
          <a:p>
            <a:pPr algn="just" eaLnBrk="1" hangingPunct="1">
              <a:spcBef>
                <a:spcPct val="0"/>
              </a:spcBef>
            </a:pPr>
            <a:r>
              <a:rPr lang="es-CO" altLang="es-CO" sz="1200" dirty="0">
                <a:solidFill>
                  <a:schemeClr val="tx2"/>
                </a:solidFill>
              </a:rPr>
              <a:t>el territorio</a:t>
            </a:r>
          </a:p>
          <a:p>
            <a:pPr algn="just" eaLnBrk="1" hangingPunct="1">
              <a:spcBef>
                <a:spcPct val="0"/>
              </a:spcBef>
            </a:pPr>
            <a:r>
              <a:rPr lang="es-CO" altLang="es-CO" sz="1200" dirty="0">
                <a:solidFill>
                  <a:schemeClr val="tx2"/>
                </a:solidFill>
              </a:rPr>
              <a:t>los actores</a:t>
            </a:r>
          </a:p>
          <a:p>
            <a:pPr algn="just" eaLnBrk="1" hangingPunct="1">
              <a:spcBef>
                <a:spcPct val="0"/>
              </a:spcBef>
            </a:pPr>
            <a:r>
              <a:rPr lang="es-CO" altLang="es-CO" sz="1200" dirty="0">
                <a:solidFill>
                  <a:schemeClr val="tx2"/>
                </a:solidFill>
              </a:rPr>
              <a:t>las víctimas </a:t>
            </a:r>
          </a:p>
          <a:p>
            <a:pPr algn="just" eaLnBrk="1" hangingPunct="1">
              <a:spcBef>
                <a:spcPct val="0"/>
              </a:spcBef>
            </a:pPr>
            <a:r>
              <a:rPr lang="es-CO" altLang="es-CO" sz="1200" dirty="0">
                <a:solidFill>
                  <a:schemeClr val="tx2"/>
                </a:solidFill>
              </a:rPr>
              <a:t>los repertorios de violencia</a:t>
            </a:r>
          </a:p>
          <a:p>
            <a:pPr algn="just" eaLnBrk="1" hangingPunct="1">
              <a:spcBef>
                <a:spcPct val="0"/>
              </a:spcBef>
            </a:pPr>
            <a:endParaRPr lang="es-CO" altLang="es-CO" sz="1400" dirty="0">
              <a:solidFill>
                <a:schemeClr val="tx2"/>
              </a:solidFill>
            </a:endParaRPr>
          </a:p>
          <a:p>
            <a:pPr algn="just" eaLnBrk="1" hangingPunct="1">
              <a:spcBef>
                <a:spcPct val="0"/>
              </a:spcBef>
            </a:pPr>
            <a:endParaRPr lang="es-CO" altLang="es-CO" sz="1400" dirty="0">
              <a:solidFill>
                <a:schemeClr val="tx2"/>
              </a:solidFill>
            </a:endParaRPr>
          </a:p>
          <a:p>
            <a:pPr algn="just" eaLnBrk="1" hangingPunct="1">
              <a:spcBef>
                <a:spcPct val="0"/>
              </a:spcBef>
            </a:pPr>
            <a:r>
              <a:rPr lang="es-CO" altLang="es-CO" sz="1800" dirty="0">
                <a:solidFill>
                  <a:schemeClr val="tx2"/>
                </a:solidFill>
              </a:rPr>
              <a:t>Para comprender y superar esta situación pasa por preguntarse por: </a:t>
            </a:r>
          </a:p>
          <a:p>
            <a:pPr algn="just" eaLnBrk="1" hangingPunct="1">
              <a:spcBef>
                <a:spcPct val="0"/>
              </a:spcBef>
            </a:pPr>
            <a:endParaRPr lang="es-CO" altLang="es-CO" sz="1400" dirty="0">
              <a:solidFill>
                <a:schemeClr val="tx2"/>
              </a:solidFill>
            </a:endParaRPr>
          </a:p>
          <a:p>
            <a:pPr algn="just" eaLnBrk="1" hangingPunct="1">
              <a:spcBef>
                <a:spcPct val="0"/>
              </a:spcBef>
            </a:pPr>
            <a:r>
              <a:rPr lang="es-CO" altLang="es-CO" sz="2400" dirty="0">
                <a:solidFill>
                  <a:schemeClr val="tx2"/>
                </a:solidFill>
              </a:rPr>
              <a:t>los </a:t>
            </a:r>
            <a:r>
              <a:rPr lang="es-CO" altLang="es-CO" sz="2400" b="1" dirty="0">
                <a:solidFill>
                  <a:schemeClr val="tx2"/>
                </a:solidFill>
              </a:rPr>
              <a:t>contextos </a:t>
            </a:r>
            <a:r>
              <a:rPr lang="es-CO" altLang="es-CO" sz="2400" dirty="0">
                <a:solidFill>
                  <a:schemeClr val="tx2"/>
                </a:solidFill>
              </a:rPr>
              <a:t>de su origen</a:t>
            </a:r>
          </a:p>
          <a:p>
            <a:pPr algn="just" eaLnBrk="1" hangingPunct="1">
              <a:spcBef>
                <a:spcPct val="0"/>
              </a:spcBef>
            </a:pPr>
            <a:r>
              <a:rPr lang="es-CO" altLang="es-CO" sz="1200" dirty="0">
                <a:solidFill>
                  <a:schemeClr val="tx2"/>
                </a:solidFill>
              </a:rPr>
              <a:t>los </a:t>
            </a:r>
            <a:r>
              <a:rPr lang="es-CO" altLang="es-CO" sz="1200" b="1" dirty="0">
                <a:solidFill>
                  <a:schemeClr val="tx2"/>
                </a:solidFill>
              </a:rPr>
              <a:t>motivos</a:t>
            </a:r>
            <a:r>
              <a:rPr lang="es-CO" altLang="es-CO" sz="1200" dirty="0">
                <a:solidFill>
                  <a:schemeClr val="tx2"/>
                </a:solidFill>
              </a:rPr>
              <a:t> de sus transformaciones </a:t>
            </a:r>
          </a:p>
          <a:p>
            <a:pPr algn="just" eaLnBrk="1" hangingPunct="1">
              <a:spcBef>
                <a:spcPct val="0"/>
              </a:spcBef>
            </a:pPr>
            <a:r>
              <a:rPr lang="es-CO" altLang="es-CO" sz="1200" dirty="0">
                <a:solidFill>
                  <a:schemeClr val="tx2"/>
                </a:solidFill>
              </a:rPr>
              <a:t>las</a:t>
            </a:r>
            <a:r>
              <a:rPr lang="es-CO" altLang="es-CO" sz="1200" b="1" dirty="0">
                <a:solidFill>
                  <a:schemeClr val="tx2"/>
                </a:solidFill>
              </a:rPr>
              <a:t> razones </a:t>
            </a:r>
            <a:r>
              <a:rPr lang="es-CO" altLang="es-CO" sz="1200" dirty="0">
                <a:solidFill>
                  <a:schemeClr val="tx2"/>
                </a:solidFill>
              </a:rPr>
              <a:t>de su prolongada existencia</a:t>
            </a:r>
          </a:p>
          <a:p>
            <a:pPr algn="just" eaLnBrk="1" hangingPunct="1">
              <a:spcBef>
                <a:spcPct val="0"/>
              </a:spcBef>
              <a:buFontTx/>
              <a:buNone/>
            </a:pPr>
            <a:endParaRPr lang="es-CO" altLang="es-CO" sz="1400" dirty="0">
              <a:solidFill>
                <a:schemeClr val="tx2"/>
              </a:solidFill>
            </a:endParaRPr>
          </a:p>
          <a:p>
            <a:pPr algn="just" eaLnBrk="1" hangingPunct="1">
              <a:spcBef>
                <a:spcPct val="0"/>
              </a:spcBef>
              <a:buFontTx/>
              <a:buNone/>
            </a:pPr>
            <a:endParaRPr lang="es-CO" altLang="es-CO" sz="1400" dirty="0">
              <a:solidFill>
                <a:schemeClr val="tx2"/>
              </a:solidFill>
            </a:endParaRPr>
          </a:p>
          <a:p>
            <a:pPr algn="just" eaLnBrk="1" hangingPunct="1">
              <a:spcBef>
                <a:spcPct val="0"/>
              </a:spcBef>
            </a:pPr>
            <a:r>
              <a:rPr lang="es-CO" altLang="es-CO" sz="1800" dirty="0">
                <a:solidFill>
                  <a:schemeClr val="tx2"/>
                </a:solidFill>
              </a:rPr>
              <a:t>En ese sentido la importancia de un espacio como el de una Cátedra por la Paz.</a:t>
            </a:r>
          </a:p>
          <a:p>
            <a:pPr algn="just" eaLnBrk="1" hangingPunct="1">
              <a:spcBef>
                <a:spcPct val="50000"/>
              </a:spcBef>
              <a:buFontTx/>
              <a:buNone/>
            </a:pPr>
            <a:endParaRPr lang="es-CO" altLang="es-CO" sz="1800" dirty="0">
              <a:solidFill>
                <a:schemeClr val="tx2"/>
              </a:solidFill>
            </a:endParaRPr>
          </a:p>
        </p:txBody>
      </p:sp>
    </p:spTree>
    <p:extLst>
      <p:ext uri="{BB962C8B-B14F-4D97-AF65-F5344CB8AC3E}">
        <p14:creationId xmlns:p14="http://schemas.microsoft.com/office/powerpoint/2010/main" val="309654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Rectángulo"/>
          <p:cNvSpPr>
            <a:spLocks noChangeArrowheads="1"/>
          </p:cNvSpPr>
          <p:nvPr/>
        </p:nvSpPr>
        <p:spPr bwMode="auto">
          <a:xfrm>
            <a:off x="755650" y="888003"/>
            <a:ext cx="7848600"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defRPr/>
            </a:pPr>
            <a:r>
              <a:rPr lang="es-CO" altLang="es-CO" sz="2400" b="1" dirty="0" smtClean="0">
                <a:solidFill>
                  <a:schemeClr val="tx2"/>
                </a:solidFill>
              </a:rPr>
              <a:t>2. Orígenes</a:t>
            </a:r>
          </a:p>
          <a:p>
            <a:pPr algn="just">
              <a:spcBef>
                <a:spcPct val="0"/>
              </a:spcBef>
              <a:buFontTx/>
              <a:buNone/>
              <a:defRPr/>
            </a:pPr>
            <a:endParaRPr lang="es-CO" altLang="es-CO" sz="1200" b="1" dirty="0" smtClean="0"/>
          </a:p>
          <a:p>
            <a:pPr algn="just">
              <a:spcBef>
                <a:spcPct val="0"/>
              </a:spcBef>
              <a:buFontTx/>
              <a:buNone/>
              <a:defRPr/>
            </a:pPr>
            <a:r>
              <a:rPr lang="es-CO" altLang="es-CO" sz="1200" b="1" dirty="0" smtClean="0"/>
              <a:t>Referencias Bibliográficas</a:t>
            </a:r>
            <a:r>
              <a:rPr lang="es-CO" altLang="es-CO" sz="1200" dirty="0" smtClean="0"/>
              <a:t>. </a:t>
            </a:r>
          </a:p>
          <a:p>
            <a:pPr marL="171450" indent="-171450" algn="just">
              <a:spcBef>
                <a:spcPct val="0"/>
              </a:spcBef>
              <a:defRPr/>
            </a:pPr>
            <a:r>
              <a:rPr lang="es-CO" altLang="es-CO" sz="1200" dirty="0" smtClean="0"/>
              <a:t>Maria E. Wills. Mauricio Romero. Alfredo Molano. Constanza Ramírez. Gonzalo Sánchez. María Teresa Uribe. Clara Inés García. Dario Fajardo. Francisco Gutiérrez Sanín. Marco Palacios. Jorge O. Melo. </a:t>
            </a:r>
          </a:p>
          <a:p>
            <a:pPr marL="171450" indent="-171450" algn="just">
              <a:spcBef>
                <a:spcPct val="0"/>
              </a:spcBef>
              <a:defRPr/>
            </a:pPr>
            <a:r>
              <a:rPr lang="es-CO" altLang="es-CO" sz="1200" dirty="0" smtClean="0"/>
              <a:t>Daniel Pécaut. Catherine Legrand. </a:t>
            </a:r>
            <a:r>
              <a:rPr lang="es-CO" altLang="es-CO" sz="1200" u="sng" dirty="0" smtClean="0"/>
              <a:t>Vincent Gouësset</a:t>
            </a:r>
            <a:r>
              <a:rPr lang="es-CO" altLang="es-CO" sz="1200" dirty="0" smtClean="0"/>
              <a:t>. </a:t>
            </a:r>
            <a:r>
              <a:rPr lang="es-CO" altLang="es-CO" sz="1200" u="sng" dirty="0" smtClean="0"/>
              <a:t>Barrington Moore</a:t>
            </a:r>
            <a:r>
              <a:rPr lang="es-CO" altLang="es-CO" sz="1200" dirty="0" smtClean="0"/>
              <a:t>. </a:t>
            </a:r>
            <a:r>
              <a:rPr lang="es-CO" altLang="es-CO" sz="1200" u="sng" dirty="0" smtClean="0"/>
              <a:t>Douglas North</a:t>
            </a:r>
            <a:r>
              <a:rPr lang="es-CO" altLang="es-CO" sz="1200" dirty="0" smtClean="0"/>
              <a:t>. </a:t>
            </a:r>
            <a:r>
              <a:rPr lang="es-CO" sz="1200" u="sng" dirty="0" smtClean="0"/>
              <a:t>Charles Tilly</a:t>
            </a:r>
            <a:r>
              <a:rPr lang="es-CO" sz="1200" dirty="0" smtClean="0"/>
              <a:t>.</a:t>
            </a:r>
            <a:endParaRPr lang="es-CO" altLang="es-CO" sz="1200" u="sng" dirty="0" smtClean="0"/>
          </a:p>
          <a:p>
            <a:pPr marL="171450" indent="-171450" algn="just">
              <a:spcBef>
                <a:spcPct val="0"/>
              </a:spcBef>
              <a:defRPr/>
            </a:pPr>
            <a:r>
              <a:rPr lang="es-CO" altLang="es-CO" sz="1200" dirty="0" smtClean="0"/>
              <a:t>Informes: INDH-2003. ¡BASTA YA! Colombia. 2012.</a:t>
            </a:r>
          </a:p>
          <a:p>
            <a:pPr algn="just">
              <a:spcBef>
                <a:spcPct val="0"/>
              </a:spcBef>
              <a:buFontTx/>
              <a:buNone/>
              <a:defRPr/>
            </a:pPr>
            <a:endParaRPr lang="es-CO" altLang="es-CO" sz="1800" dirty="0" smtClean="0"/>
          </a:p>
          <a:p>
            <a:pPr>
              <a:spcBef>
                <a:spcPct val="0"/>
              </a:spcBef>
              <a:buFontTx/>
              <a:buNone/>
              <a:defRPr/>
            </a:pPr>
            <a:r>
              <a:rPr lang="es-CO" altLang="es-CO" sz="1800" dirty="0" smtClean="0"/>
              <a:t>Idea básica: </a:t>
            </a:r>
          </a:p>
          <a:p>
            <a:pPr>
              <a:spcBef>
                <a:spcPct val="0"/>
              </a:spcBef>
              <a:buFontTx/>
              <a:buNone/>
              <a:defRPr/>
            </a:pPr>
            <a:endParaRPr lang="es-CO" altLang="es-CO" sz="1800" dirty="0" smtClean="0"/>
          </a:p>
          <a:p>
            <a:pPr algn="ctr">
              <a:spcBef>
                <a:spcPct val="0"/>
              </a:spcBef>
              <a:buFontTx/>
              <a:buNone/>
              <a:defRPr/>
            </a:pPr>
            <a:r>
              <a:rPr lang="es-CO" altLang="es-CO" sz="2800" b="1" dirty="0" smtClean="0"/>
              <a:t>“con todo su horror y su dolor, el conflicto se ha ensañado sobre todo en la periferia campesina y ha sido marginal al sistema político colombiano” </a:t>
            </a:r>
            <a:r>
              <a:rPr lang="es-CO" altLang="es-CO" sz="1100" b="1" dirty="0" smtClean="0"/>
              <a:t>(INDH 2003: 21)</a:t>
            </a:r>
          </a:p>
          <a:p>
            <a:pPr algn="just">
              <a:spcBef>
                <a:spcPct val="0"/>
              </a:spcBef>
              <a:buFontTx/>
              <a:buNone/>
              <a:defRPr/>
            </a:pPr>
            <a:endParaRPr lang="es-CO" altLang="es-CO" sz="1800" dirty="0" smtClean="0"/>
          </a:p>
          <a:p>
            <a:pPr algn="just">
              <a:spcBef>
                <a:spcPct val="0"/>
              </a:spcBef>
              <a:buFontTx/>
              <a:buNone/>
              <a:defRPr/>
            </a:pPr>
            <a:endParaRPr lang="es-CO" altLang="es-CO" sz="1800" dirty="0" smtClean="0"/>
          </a:p>
          <a:p>
            <a:pPr algn="just">
              <a:spcBef>
                <a:spcPct val="0"/>
              </a:spcBef>
              <a:buFontTx/>
              <a:buNone/>
              <a:defRPr/>
            </a:pPr>
            <a:r>
              <a:rPr lang="es-CO" altLang="es-CO" sz="1800" dirty="0" smtClean="0"/>
              <a:t>Esta </a:t>
            </a:r>
            <a:r>
              <a:rPr lang="es-CO" altLang="es-CO" sz="1800" b="1" dirty="0" smtClean="0"/>
              <a:t>marginalidad </a:t>
            </a:r>
            <a:r>
              <a:rPr lang="es-CO" altLang="es-CO" sz="1800" dirty="0" smtClean="0"/>
              <a:t>fue </a:t>
            </a:r>
            <a:r>
              <a:rPr lang="es-CO" altLang="es-CO" sz="1800" b="1" dirty="0" smtClean="0"/>
              <a:t>decisiva</a:t>
            </a:r>
            <a:r>
              <a:rPr lang="es-CO" altLang="es-CO" sz="1800" dirty="0" smtClean="0"/>
              <a:t> para formar </a:t>
            </a:r>
            <a:r>
              <a:rPr lang="es-CO" altLang="es-CO" sz="1800" b="1" dirty="0" smtClean="0"/>
              <a:t>el carácter </a:t>
            </a:r>
            <a:r>
              <a:rPr lang="es-CO" altLang="es-CO" sz="1800" dirty="0" smtClean="0"/>
              <a:t>y </a:t>
            </a:r>
            <a:r>
              <a:rPr lang="es-CO" altLang="es-CO" sz="1800" b="1" dirty="0" smtClean="0"/>
              <a:t>los modos </a:t>
            </a:r>
            <a:r>
              <a:rPr lang="es-CO" altLang="es-CO" sz="1800" dirty="0" smtClean="0"/>
              <a:t>de actuar de los grupos armados.</a:t>
            </a:r>
          </a:p>
        </p:txBody>
      </p:sp>
    </p:spTree>
    <p:extLst>
      <p:ext uri="{BB962C8B-B14F-4D97-AF65-F5344CB8AC3E}">
        <p14:creationId xmlns:p14="http://schemas.microsoft.com/office/powerpoint/2010/main" val="2618072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23850" y="459405"/>
            <a:ext cx="8569325" cy="5754687"/>
          </a:xfrm>
          <a:prstGeom prst="rect">
            <a:avLst/>
          </a:prstGeom>
          <a:noFill/>
          <a:ln>
            <a:noFill/>
          </a:ln>
          <a:effectLst/>
          <a:extLst/>
        </p:spPr>
        <p:txBody>
          <a:bodyPr>
            <a:spAutoFit/>
          </a:bodyPr>
          <a:lstStyle>
            <a:lvl1pPr indent="-342900" eaLnBrk="0" hangingPunct="0">
              <a:spcBef>
                <a:spcPct val="20000"/>
              </a:spcBef>
              <a:buChar char="•"/>
              <a:tabLst>
                <a:tab pos="8242300" algn="l"/>
              </a:tabLst>
              <a:defRPr sz="3200">
                <a:solidFill>
                  <a:schemeClr val="tx1"/>
                </a:solidFill>
                <a:latin typeface="Arial" charset="0"/>
              </a:defRPr>
            </a:lvl1pPr>
            <a:lvl2pPr marL="742950" indent="-285750" eaLnBrk="0" hangingPunct="0">
              <a:spcBef>
                <a:spcPct val="20000"/>
              </a:spcBef>
              <a:buChar char="–"/>
              <a:tabLst>
                <a:tab pos="8242300" algn="l"/>
              </a:tabLst>
              <a:defRPr sz="2800">
                <a:solidFill>
                  <a:schemeClr val="tx1"/>
                </a:solidFill>
                <a:latin typeface="Arial" charset="0"/>
              </a:defRPr>
            </a:lvl2pPr>
            <a:lvl3pPr marL="1143000" indent="-228600" eaLnBrk="0" hangingPunct="0">
              <a:spcBef>
                <a:spcPct val="20000"/>
              </a:spcBef>
              <a:buChar char="•"/>
              <a:tabLst>
                <a:tab pos="8242300" algn="l"/>
              </a:tabLst>
              <a:defRPr sz="2400">
                <a:solidFill>
                  <a:schemeClr val="tx1"/>
                </a:solidFill>
                <a:latin typeface="Arial" charset="0"/>
              </a:defRPr>
            </a:lvl3pPr>
            <a:lvl4pPr marL="1600200" indent="-228600" eaLnBrk="0" hangingPunct="0">
              <a:spcBef>
                <a:spcPct val="20000"/>
              </a:spcBef>
              <a:buChar char="–"/>
              <a:tabLst>
                <a:tab pos="8242300" algn="l"/>
              </a:tabLst>
              <a:defRPr sz="2000">
                <a:solidFill>
                  <a:schemeClr val="tx1"/>
                </a:solidFill>
                <a:latin typeface="Arial" charset="0"/>
              </a:defRPr>
            </a:lvl4pPr>
            <a:lvl5pPr marL="2057400" indent="-228600" eaLnBrk="0" hangingPunct="0">
              <a:spcBef>
                <a:spcPct val="20000"/>
              </a:spcBef>
              <a:buChar char="»"/>
              <a:tabLst>
                <a:tab pos="8242300" algn="l"/>
              </a:tabLst>
              <a:defRPr sz="2000">
                <a:solidFill>
                  <a:schemeClr val="tx1"/>
                </a:solidFill>
                <a:latin typeface="Arial" charset="0"/>
              </a:defRPr>
            </a:lvl5pPr>
            <a:lvl6pPr marL="2514600" indent="-228600" eaLnBrk="0" fontAlgn="base" hangingPunct="0">
              <a:spcBef>
                <a:spcPct val="20000"/>
              </a:spcBef>
              <a:spcAft>
                <a:spcPct val="0"/>
              </a:spcAft>
              <a:buChar char="»"/>
              <a:tabLst>
                <a:tab pos="8242300" algn="l"/>
              </a:tabLst>
              <a:defRPr sz="2000">
                <a:solidFill>
                  <a:schemeClr val="tx1"/>
                </a:solidFill>
                <a:latin typeface="Arial" charset="0"/>
              </a:defRPr>
            </a:lvl6pPr>
            <a:lvl7pPr marL="2971800" indent="-228600" eaLnBrk="0" fontAlgn="base" hangingPunct="0">
              <a:spcBef>
                <a:spcPct val="20000"/>
              </a:spcBef>
              <a:spcAft>
                <a:spcPct val="0"/>
              </a:spcAft>
              <a:buChar char="»"/>
              <a:tabLst>
                <a:tab pos="8242300" algn="l"/>
              </a:tabLst>
              <a:defRPr sz="2000">
                <a:solidFill>
                  <a:schemeClr val="tx1"/>
                </a:solidFill>
                <a:latin typeface="Arial" charset="0"/>
              </a:defRPr>
            </a:lvl7pPr>
            <a:lvl8pPr marL="3429000" indent="-228600" eaLnBrk="0" fontAlgn="base" hangingPunct="0">
              <a:spcBef>
                <a:spcPct val="20000"/>
              </a:spcBef>
              <a:spcAft>
                <a:spcPct val="0"/>
              </a:spcAft>
              <a:buChar char="»"/>
              <a:tabLst>
                <a:tab pos="8242300" algn="l"/>
              </a:tabLst>
              <a:defRPr sz="2000">
                <a:solidFill>
                  <a:schemeClr val="tx1"/>
                </a:solidFill>
                <a:latin typeface="Arial" charset="0"/>
              </a:defRPr>
            </a:lvl8pPr>
            <a:lvl9pPr marL="3886200" indent="-228600" eaLnBrk="0" fontAlgn="base" hangingPunct="0">
              <a:spcBef>
                <a:spcPct val="20000"/>
              </a:spcBef>
              <a:spcAft>
                <a:spcPct val="0"/>
              </a:spcAft>
              <a:buChar char="»"/>
              <a:tabLst>
                <a:tab pos="8242300" algn="l"/>
              </a:tabLst>
              <a:defRPr sz="2000">
                <a:solidFill>
                  <a:schemeClr val="tx1"/>
                </a:solidFill>
                <a:latin typeface="Arial" charset="0"/>
              </a:defRPr>
            </a:lvl9pPr>
          </a:lstStyle>
          <a:p>
            <a:pPr algn="just">
              <a:spcBef>
                <a:spcPct val="0"/>
              </a:spcBef>
              <a:buFontTx/>
              <a:buNone/>
              <a:defRPr/>
            </a:pPr>
            <a:endParaRPr lang="es-CO" altLang="es-CO" sz="2000" dirty="0" smtClean="0"/>
          </a:p>
          <a:p>
            <a:pPr algn="just">
              <a:spcBef>
                <a:spcPct val="0"/>
              </a:spcBef>
              <a:buFontTx/>
              <a:buNone/>
              <a:defRPr/>
            </a:pPr>
            <a:r>
              <a:rPr lang="es-CO" altLang="es-CO" sz="2000" dirty="0" smtClean="0"/>
              <a:t>Para comprender el origen es importante sintetizar y tejer tres hipótesis históricas</a:t>
            </a:r>
          </a:p>
          <a:p>
            <a:pPr indent="0" algn="just">
              <a:spcBef>
                <a:spcPct val="0"/>
              </a:spcBef>
              <a:buFontTx/>
              <a:buNone/>
              <a:defRPr/>
            </a:pPr>
            <a:endParaRPr lang="es-CO" altLang="es-CO" sz="2000" dirty="0" smtClean="0"/>
          </a:p>
          <a:p>
            <a:pPr indent="0" algn="just">
              <a:spcBef>
                <a:spcPct val="0"/>
              </a:spcBef>
              <a:buFontTx/>
              <a:buNone/>
              <a:defRPr/>
            </a:pPr>
            <a:r>
              <a:rPr lang="es-CO" altLang="es-CO" sz="2000" b="1" dirty="0" smtClean="0"/>
              <a:t>2.1 En las zonas de colonización hay espacio para ejércitos no estatales</a:t>
            </a:r>
          </a:p>
          <a:p>
            <a:pPr indent="0" algn="just">
              <a:spcBef>
                <a:spcPct val="0"/>
              </a:spcBef>
              <a:buFontTx/>
              <a:buNone/>
              <a:defRPr/>
            </a:pPr>
            <a:endParaRPr lang="es-CO" altLang="es-CO" sz="2000" b="1" dirty="0" smtClean="0"/>
          </a:p>
          <a:p>
            <a:pPr algn="just">
              <a:spcBef>
                <a:spcPct val="0"/>
              </a:spcBef>
              <a:buFontTx/>
              <a:buNone/>
              <a:defRPr/>
            </a:pPr>
            <a:r>
              <a:rPr lang="es-CO" altLang="es-CO" sz="2000" dirty="0" smtClean="0"/>
              <a:t>Pasa por analizar como se fue poblando el territorio</a:t>
            </a:r>
          </a:p>
          <a:p>
            <a:pPr algn="just">
              <a:spcBef>
                <a:spcPct val="0"/>
              </a:spcBef>
              <a:buFontTx/>
              <a:buNone/>
              <a:defRPr/>
            </a:pPr>
            <a:endParaRPr lang="es-CO" altLang="es-CO" sz="2000" dirty="0" smtClean="0"/>
          </a:p>
          <a:p>
            <a:pPr algn="just">
              <a:spcBef>
                <a:spcPct val="0"/>
              </a:spcBef>
              <a:defRPr/>
            </a:pPr>
            <a:r>
              <a:rPr lang="es-CO" altLang="es-CO" sz="1200" dirty="0" smtClean="0"/>
              <a:t>En esas zonas de “frontera interna”, los derechos de propiedad tienden a ser precarios. </a:t>
            </a:r>
          </a:p>
          <a:p>
            <a:pPr algn="just">
              <a:spcBef>
                <a:spcPct val="0"/>
              </a:spcBef>
              <a:defRPr/>
            </a:pPr>
            <a:endParaRPr lang="es-CO" altLang="es-CO" sz="1200" dirty="0" smtClean="0"/>
          </a:p>
          <a:p>
            <a:pPr algn="just">
              <a:spcBef>
                <a:spcPct val="0"/>
              </a:spcBef>
              <a:defRPr/>
            </a:pPr>
            <a:r>
              <a:rPr lang="es-CO" altLang="es-CO" sz="1200" dirty="0" smtClean="0"/>
              <a:t>Los derechos de propiedad </a:t>
            </a:r>
            <a:r>
              <a:rPr lang="es-CO" altLang="es-CO" sz="1200" u="sng" dirty="0" smtClean="0"/>
              <a:t>deciden quién se apropia del producto del trabajo, del capital, de la naturaleza, del esfuerzo colectivo, del gasto público y de todos los bienes o servicios que existan en el momento</a:t>
            </a:r>
            <a:r>
              <a:rPr lang="es-CO" altLang="es-CO" sz="1200" dirty="0" smtClean="0"/>
              <a:t>.</a:t>
            </a:r>
          </a:p>
          <a:p>
            <a:pPr algn="just">
              <a:spcBef>
                <a:spcPct val="0"/>
              </a:spcBef>
              <a:buFontTx/>
              <a:buNone/>
              <a:defRPr/>
            </a:pPr>
            <a:endParaRPr lang="es-CO" altLang="es-CO" sz="2000" dirty="0" smtClean="0"/>
          </a:p>
          <a:p>
            <a:pPr algn="just">
              <a:spcBef>
                <a:spcPct val="0"/>
              </a:spcBef>
              <a:buFontTx/>
              <a:buNone/>
              <a:defRPr/>
            </a:pPr>
            <a:endParaRPr lang="es-CO" altLang="es-CO" sz="2000" dirty="0" smtClean="0"/>
          </a:p>
          <a:p>
            <a:pPr algn="just">
              <a:spcBef>
                <a:spcPct val="0"/>
              </a:spcBef>
              <a:buFontTx/>
              <a:buNone/>
              <a:defRPr/>
            </a:pPr>
            <a:r>
              <a:rPr lang="es-CO" altLang="es-CO" sz="2000" dirty="0" smtClean="0"/>
              <a:t>Estos derechos son pues la base del orden social y su precariedad. (D. North). </a:t>
            </a:r>
          </a:p>
          <a:p>
            <a:pPr algn="just">
              <a:spcBef>
                <a:spcPct val="0"/>
              </a:spcBef>
              <a:buFontTx/>
              <a:buNone/>
              <a:defRPr/>
            </a:pPr>
            <a:endParaRPr lang="es-CO" altLang="es-CO" sz="2000" dirty="0" smtClean="0"/>
          </a:p>
          <a:p>
            <a:pPr algn="just">
              <a:spcBef>
                <a:spcPct val="0"/>
              </a:spcBef>
              <a:buFontTx/>
              <a:buNone/>
              <a:defRPr/>
            </a:pPr>
            <a:r>
              <a:rPr lang="es-CO" altLang="es-CO" sz="2000" dirty="0" smtClean="0"/>
              <a:t>El asunto es la propiedad. Los campesinos transformados en propietarios (B. Moore).</a:t>
            </a:r>
            <a:endParaRPr lang="es-CO" altLang="es-CO" sz="1600" dirty="0" smtClean="0"/>
          </a:p>
        </p:txBody>
      </p:sp>
    </p:spTree>
    <p:extLst>
      <p:ext uri="{BB962C8B-B14F-4D97-AF65-F5344CB8AC3E}">
        <p14:creationId xmlns:p14="http://schemas.microsoft.com/office/powerpoint/2010/main" val="2459542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23850" y="432109"/>
            <a:ext cx="8569325"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spcBef>
                <a:spcPct val="0"/>
              </a:spcBef>
              <a:buFontTx/>
              <a:buNone/>
            </a:pPr>
            <a:r>
              <a:rPr lang="es-CO" altLang="es-CO" sz="1800" b="1" dirty="0">
                <a:solidFill>
                  <a:schemeClr val="bg1"/>
                </a:solidFill>
              </a:rPr>
              <a:t>2.2 El Frente Nacional puso fin a “La Violencia” pero dejó remanentes de guerrilla “social” en el campo </a:t>
            </a:r>
          </a:p>
          <a:p>
            <a:pPr algn="just">
              <a:spcBef>
                <a:spcPct val="0"/>
              </a:spcBef>
              <a:buFontTx/>
              <a:buNone/>
            </a:pPr>
            <a:endParaRPr lang="es-CO" altLang="es-CO" sz="1800" dirty="0"/>
          </a:p>
          <a:p>
            <a:pPr algn="just">
              <a:spcBef>
                <a:spcPct val="0"/>
              </a:spcBef>
              <a:buFontTx/>
              <a:buNone/>
            </a:pPr>
            <a:r>
              <a:rPr lang="es-CO" altLang="es-CO" sz="1800" b="1" dirty="0"/>
              <a:t>En términos históricos</a:t>
            </a:r>
            <a:r>
              <a:rPr lang="es-CO" altLang="es-CO" sz="1800" dirty="0"/>
              <a:t>: </a:t>
            </a:r>
          </a:p>
          <a:p>
            <a:pPr algn="just">
              <a:spcBef>
                <a:spcPct val="0"/>
              </a:spcBef>
              <a:buFontTx/>
              <a:buNone/>
            </a:pPr>
            <a:endParaRPr lang="es-CO" altLang="es-CO" sz="2000" dirty="0"/>
          </a:p>
          <a:p>
            <a:pPr algn="just">
              <a:spcBef>
                <a:spcPct val="0"/>
              </a:spcBef>
              <a:buFontTx/>
              <a:buNone/>
            </a:pPr>
            <a:r>
              <a:rPr lang="es-CO" altLang="es-CO" sz="1100" dirty="0"/>
              <a:t>Después de las guerras civiles, Supremos en 1839-51-54-60-76-99, la última confrontación armada de los partidos políticos fue durante los años de “La Violencia” (1946-58-65). El asesinato de Gaitán (1948) produce un estallido en Bogotá y otras ciudades, que desencadena la </a:t>
            </a:r>
            <a:r>
              <a:rPr lang="es-CO" altLang="es-CO" sz="1100" b="1" dirty="0"/>
              <a:t>violencia campesina </a:t>
            </a:r>
            <a:r>
              <a:rPr lang="es-CO" altLang="es-CO" sz="1100" dirty="0"/>
              <a:t>en dos márgenes cercanos: i) En los llanos orientales, donde la guerrilla es más disciplinadamente liberal, y ii) en zonas de minifundio andino y, en particular, la cafetera (Tolima grande, viejo Caldas). </a:t>
            </a:r>
          </a:p>
          <a:p>
            <a:pPr algn="just">
              <a:spcBef>
                <a:spcPct val="0"/>
              </a:spcBef>
              <a:buFontTx/>
              <a:buNone/>
            </a:pPr>
            <a:endParaRPr lang="es-CO" altLang="es-CO" sz="1100" dirty="0"/>
          </a:p>
          <a:p>
            <a:pPr algn="just">
              <a:spcBef>
                <a:spcPct val="0"/>
              </a:spcBef>
              <a:buFontTx/>
              <a:buNone/>
            </a:pPr>
            <a:r>
              <a:rPr lang="es-CO" altLang="es-CO" sz="1100" dirty="0"/>
              <a:t>El fin de la violencia interpartidista se produce en tres fases. Primero, la amnistía de Rojas Pinilla (1953) que desmovilizó la guerrilla del llano. Luego, el Frente Nacional (pactado en 1957) que establece la paridad y la alternación entre los partidos, con lo cual se desmovilizan las restantes guerrillas liberales y las bandas conservadoras (“pájaros”). Después vienen unos años de transición hacia una violencia “social” y de descomposición hacia el bandolerismo, que se prolonga hasta mediados del gobierno Valencia (1962-66).</a:t>
            </a:r>
          </a:p>
          <a:p>
            <a:pPr algn="just">
              <a:spcBef>
                <a:spcPct val="0"/>
              </a:spcBef>
              <a:buFontTx/>
              <a:buNone/>
            </a:pPr>
            <a:endParaRPr lang="es-CO" altLang="es-CO" sz="2000" dirty="0"/>
          </a:p>
          <a:p>
            <a:pPr algn="just">
              <a:spcBef>
                <a:spcPct val="0"/>
              </a:spcBef>
              <a:buFontTx/>
              <a:buNone/>
            </a:pPr>
            <a:r>
              <a:rPr lang="es-CO" altLang="es-CO" sz="1800" b="1" dirty="0"/>
              <a:t>En términos analíticos</a:t>
            </a:r>
            <a:r>
              <a:rPr lang="es-CO" altLang="es-CO" sz="1800" dirty="0"/>
              <a:t>: </a:t>
            </a:r>
          </a:p>
          <a:p>
            <a:pPr algn="just">
              <a:spcBef>
                <a:spcPct val="0"/>
              </a:spcBef>
              <a:buFontTx/>
              <a:buNone/>
            </a:pPr>
            <a:endParaRPr lang="es-CO" altLang="es-CO" sz="1800" dirty="0"/>
          </a:p>
          <a:p>
            <a:pPr algn="just">
              <a:spcBef>
                <a:spcPct val="0"/>
              </a:spcBef>
              <a:buFontTx/>
              <a:buNone/>
            </a:pPr>
            <a:r>
              <a:rPr lang="es-CO" altLang="es-CO" sz="1800" dirty="0"/>
              <a:t>La Violencia i) estalla y procede del centro geográfico y político, pero ii) se expresa y se perpetúa en la periferia campesina.</a:t>
            </a:r>
          </a:p>
          <a:p>
            <a:pPr algn="just">
              <a:spcBef>
                <a:spcPct val="0"/>
              </a:spcBef>
              <a:buFontTx/>
              <a:buNone/>
            </a:pPr>
            <a:endParaRPr lang="es-CO" altLang="es-CO" sz="1800" dirty="0"/>
          </a:p>
          <a:p>
            <a:pPr algn="just">
              <a:spcBef>
                <a:spcPct val="0"/>
              </a:spcBef>
              <a:buFontTx/>
              <a:buNone/>
            </a:pPr>
            <a:r>
              <a:rPr lang="es-CO" altLang="es-CO" sz="1800" b="1" dirty="0"/>
              <a:t>En síntesis</a:t>
            </a:r>
            <a:r>
              <a:rPr lang="es-CO" altLang="es-CO" sz="1800" dirty="0"/>
              <a:t>: </a:t>
            </a:r>
          </a:p>
          <a:p>
            <a:pPr algn="just">
              <a:spcBef>
                <a:spcPct val="0"/>
              </a:spcBef>
              <a:buFontTx/>
              <a:buNone/>
            </a:pPr>
            <a:endParaRPr lang="es-CO" altLang="es-CO" sz="1800" dirty="0"/>
          </a:p>
          <a:p>
            <a:pPr algn="just">
              <a:spcBef>
                <a:spcPct val="0"/>
              </a:spcBef>
              <a:buFontTx/>
              <a:buNone/>
            </a:pPr>
            <a:r>
              <a:rPr lang="es-CO" altLang="es-CO" sz="1800" dirty="0"/>
              <a:t>Esa violencia “política” se nutrió, se superpuso y exacerbó la violencia “social” que bullía en el mundo campesino.</a:t>
            </a:r>
          </a:p>
          <a:p>
            <a:pPr algn="just">
              <a:spcBef>
                <a:spcPct val="0"/>
              </a:spcBef>
              <a:buFontTx/>
              <a:buNone/>
            </a:pPr>
            <a:endParaRPr lang="es-CO" altLang="es-CO" sz="2000" dirty="0"/>
          </a:p>
        </p:txBody>
      </p:sp>
    </p:spTree>
    <p:extLst>
      <p:ext uri="{BB962C8B-B14F-4D97-AF65-F5344CB8AC3E}">
        <p14:creationId xmlns:p14="http://schemas.microsoft.com/office/powerpoint/2010/main" val="2476618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01018" y="418461"/>
            <a:ext cx="8569325"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spcBef>
                <a:spcPct val="0"/>
              </a:spcBef>
              <a:buFontTx/>
              <a:buNone/>
            </a:pPr>
            <a:endParaRPr lang="es-CO" altLang="es-CO" sz="2000" b="1" dirty="0"/>
          </a:p>
          <a:p>
            <a:pPr algn="just">
              <a:spcBef>
                <a:spcPct val="0"/>
              </a:spcBef>
              <a:buFontTx/>
              <a:buNone/>
            </a:pPr>
            <a:r>
              <a:rPr lang="es-CO" altLang="es-CO" sz="2000" b="1" dirty="0"/>
              <a:t>2.3. Las </a:t>
            </a:r>
            <a:r>
              <a:rPr lang="es-CO" altLang="es-CO" sz="2000" b="1" dirty="0" err="1"/>
              <a:t>Farc</a:t>
            </a:r>
            <a:r>
              <a:rPr lang="es-CO" altLang="es-CO" sz="2000" b="1" dirty="0"/>
              <a:t> nacieron de tales remanentes, como un proyecto revolucionario</a:t>
            </a:r>
          </a:p>
          <a:p>
            <a:pPr algn="just">
              <a:spcBef>
                <a:spcPct val="0"/>
              </a:spcBef>
              <a:buFontTx/>
              <a:buNone/>
            </a:pPr>
            <a:endParaRPr lang="es-CO" altLang="es-CO" sz="2000" b="1" dirty="0">
              <a:solidFill>
                <a:schemeClr val="tx2"/>
              </a:solidFill>
            </a:endParaRPr>
          </a:p>
          <a:p>
            <a:pPr algn="just">
              <a:spcBef>
                <a:spcPct val="0"/>
              </a:spcBef>
              <a:buFontTx/>
              <a:buNone/>
            </a:pPr>
            <a:r>
              <a:rPr lang="es-CO" altLang="es-CO" sz="2000" dirty="0">
                <a:solidFill>
                  <a:schemeClr val="tx2"/>
                </a:solidFill>
              </a:rPr>
              <a:t>Es en la periferia campesina donde la lucha armada va a reinventarse como el vehículo de la revolución socialista. </a:t>
            </a:r>
          </a:p>
          <a:p>
            <a:pPr algn="just">
              <a:spcBef>
                <a:spcPct val="0"/>
              </a:spcBef>
              <a:buFontTx/>
              <a:buNone/>
            </a:pPr>
            <a:endParaRPr lang="es-CO" altLang="es-CO" sz="2000" dirty="0">
              <a:solidFill>
                <a:schemeClr val="tx2"/>
              </a:solidFill>
            </a:endParaRPr>
          </a:p>
          <a:p>
            <a:pPr algn="just">
              <a:spcBef>
                <a:spcPct val="0"/>
              </a:spcBef>
              <a:buFontTx/>
              <a:buNone/>
            </a:pPr>
            <a:r>
              <a:rPr lang="es-CO" altLang="es-CO" sz="2000" dirty="0">
                <a:solidFill>
                  <a:schemeClr val="tx2"/>
                </a:solidFill>
              </a:rPr>
              <a:t>La reinvención se dio sobre todo en el caso de las </a:t>
            </a:r>
            <a:r>
              <a:rPr lang="es-CO" altLang="es-CO" sz="2000" dirty="0" err="1">
                <a:solidFill>
                  <a:schemeClr val="tx2"/>
                </a:solidFill>
              </a:rPr>
              <a:t>Farc</a:t>
            </a:r>
            <a:r>
              <a:rPr lang="es-CO" altLang="es-CO" sz="2000" dirty="0">
                <a:solidFill>
                  <a:schemeClr val="tx2"/>
                </a:solidFill>
              </a:rPr>
              <a:t>, </a:t>
            </a:r>
            <a:r>
              <a:rPr lang="es-CO" altLang="es-CO" sz="1600" dirty="0">
                <a:solidFill>
                  <a:schemeClr val="tx2"/>
                </a:solidFill>
              </a:rPr>
              <a:t>fruto del encuentro entre la guerrilla campesina que no logró desmovilizar el Frente Nacional</a:t>
            </a:r>
            <a:r>
              <a:rPr lang="es-CO" altLang="es-CO" sz="2000" dirty="0">
                <a:solidFill>
                  <a:schemeClr val="tx2"/>
                </a:solidFill>
              </a:rPr>
              <a:t>, y el Partido Comunista (PC) que no encontraba espacio en el “centro” del sistema político.</a:t>
            </a:r>
          </a:p>
          <a:p>
            <a:pPr algn="just">
              <a:spcBef>
                <a:spcPct val="0"/>
              </a:spcBef>
              <a:buFontTx/>
              <a:buNone/>
            </a:pPr>
            <a:r>
              <a:rPr lang="es-CO" altLang="es-CO" sz="2000" dirty="0">
                <a:solidFill>
                  <a:schemeClr val="tx2"/>
                </a:solidFill>
              </a:rPr>
              <a:t> </a:t>
            </a:r>
          </a:p>
          <a:p>
            <a:pPr algn="just">
              <a:spcBef>
                <a:spcPct val="0"/>
              </a:spcBef>
            </a:pPr>
            <a:r>
              <a:rPr lang="es-CO" altLang="es-CO" sz="2000" b="1" dirty="0">
                <a:solidFill>
                  <a:schemeClr val="tx2"/>
                </a:solidFill>
              </a:rPr>
              <a:t>Otras guerrillas (ELN / EPL / M-19)</a:t>
            </a:r>
          </a:p>
          <a:p>
            <a:pPr algn="just">
              <a:spcBef>
                <a:spcPct val="0"/>
              </a:spcBef>
              <a:buFontTx/>
              <a:buNone/>
            </a:pPr>
            <a:endParaRPr lang="es-CO" altLang="es-CO" sz="2000" dirty="0">
              <a:solidFill>
                <a:schemeClr val="tx2"/>
              </a:solidFill>
            </a:endParaRPr>
          </a:p>
          <a:p>
            <a:pPr algn="just">
              <a:spcBef>
                <a:spcPct val="0"/>
              </a:spcBef>
              <a:buFontTx/>
              <a:buNone/>
            </a:pPr>
            <a:r>
              <a:rPr lang="es-CO" altLang="es-CO" sz="2000" dirty="0">
                <a:solidFill>
                  <a:schemeClr val="tx2"/>
                </a:solidFill>
              </a:rPr>
              <a:t>Aunque las guerrillas distintas de las </a:t>
            </a:r>
            <a:r>
              <a:rPr lang="es-CO" altLang="es-CO" sz="2000" dirty="0" err="1">
                <a:solidFill>
                  <a:schemeClr val="tx2"/>
                </a:solidFill>
              </a:rPr>
              <a:t>Farc</a:t>
            </a:r>
            <a:r>
              <a:rPr lang="es-CO" altLang="es-CO" sz="2000" dirty="0">
                <a:solidFill>
                  <a:schemeClr val="tx2"/>
                </a:solidFill>
              </a:rPr>
              <a:t> son de origen más urbano, sólo han logrado mantenerse o prosperar en zonas rurales. Más aún, el origen urbano no significa que provengan del “centro” del sistema político sino de fracciones de izquierda sin mayor arraigo electoral o social. </a:t>
            </a:r>
          </a:p>
          <a:p>
            <a:pPr algn="just">
              <a:spcBef>
                <a:spcPct val="0"/>
              </a:spcBef>
              <a:buFontTx/>
              <a:buNone/>
            </a:pPr>
            <a:endParaRPr lang="es-CO" altLang="es-CO" sz="2000" dirty="0">
              <a:solidFill>
                <a:schemeClr val="tx2"/>
              </a:solidFill>
            </a:endParaRPr>
          </a:p>
        </p:txBody>
      </p:sp>
    </p:spTree>
    <p:extLst>
      <p:ext uri="{BB962C8B-B14F-4D97-AF65-F5344CB8AC3E}">
        <p14:creationId xmlns:p14="http://schemas.microsoft.com/office/powerpoint/2010/main" val="588165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Rectángulo"/>
          <p:cNvSpPr>
            <a:spLocks noChangeArrowheads="1"/>
          </p:cNvSpPr>
          <p:nvPr/>
        </p:nvSpPr>
        <p:spPr bwMode="auto">
          <a:xfrm>
            <a:off x="539749" y="907316"/>
            <a:ext cx="8353425"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es-CO" altLang="es-CO" sz="2000" dirty="0">
                <a:solidFill>
                  <a:schemeClr val="tx2"/>
                </a:solidFill>
              </a:rPr>
              <a:t>Cerremos entonces un primer momento histórico afirmando que, la violencia bipartidista, después de 1958, se trasforma en violencia subversiva. (</a:t>
            </a:r>
            <a:r>
              <a:rPr lang="es-CO" altLang="es-CO" sz="1200" dirty="0">
                <a:solidFill>
                  <a:schemeClr val="tx2"/>
                </a:solidFill>
              </a:rPr>
              <a:t>los remito al Informe ¡Basta Ya!).</a:t>
            </a:r>
          </a:p>
          <a:p>
            <a:pPr algn="just" eaLnBrk="1" hangingPunct="1">
              <a:spcBef>
                <a:spcPct val="0"/>
              </a:spcBef>
              <a:buFontTx/>
              <a:buNone/>
            </a:pPr>
            <a:endParaRPr lang="es-CO" altLang="es-CO" sz="2000" dirty="0">
              <a:solidFill>
                <a:schemeClr val="tx2"/>
              </a:solidFill>
            </a:endParaRPr>
          </a:p>
          <a:p>
            <a:pPr algn="just" eaLnBrk="1" hangingPunct="1">
              <a:spcBef>
                <a:spcPct val="0"/>
              </a:spcBef>
              <a:buFontTx/>
              <a:buNone/>
            </a:pPr>
            <a:r>
              <a:rPr lang="es-CO" altLang="es-CO" sz="2000" dirty="0">
                <a:solidFill>
                  <a:schemeClr val="tx2"/>
                </a:solidFill>
              </a:rPr>
              <a:t>He intentado mostrar hasta aquí, si se quiere de manera soslayada, que:</a:t>
            </a:r>
          </a:p>
          <a:p>
            <a:pPr algn="just" eaLnBrk="1" hangingPunct="1">
              <a:spcBef>
                <a:spcPct val="0"/>
              </a:spcBef>
              <a:buFontTx/>
              <a:buNone/>
            </a:pPr>
            <a:endParaRPr lang="es-CO" altLang="es-CO" sz="2000" dirty="0">
              <a:solidFill>
                <a:schemeClr val="tx2"/>
              </a:solidFill>
            </a:endParaRPr>
          </a:p>
          <a:p>
            <a:pPr algn="just" eaLnBrk="1" hangingPunct="1">
              <a:spcBef>
                <a:spcPct val="0"/>
              </a:spcBef>
              <a:buFontTx/>
              <a:buNone/>
            </a:pPr>
            <a:r>
              <a:rPr lang="es-CO" altLang="es-CO" sz="2800" b="1" dirty="0">
                <a:solidFill>
                  <a:schemeClr val="tx2"/>
                </a:solidFill>
              </a:rPr>
              <a:t>el problema agrario se erige como una  de las causas primarias del CA.</a:t>
            </a:r>
          </a:p>
          <a:p>
            <a:pPr algn="just" eaLnBrk="1" hangingPunct="1">
              <a:spcBef>
                <a:spcPct val="0"/>
              </a:spcBef>
              <a:buFontTx/>
              <a:buNone/>
            </a:pPr>
            <a:endParaRPr lang="es-CO" altLang="es-CO" sz="2000" dirty="0">
              <a:solidFill>
                <a:schemeClr val="tx2"/>
              </a:solidFill>
            </a:endParaRPr>
          </a:p>
          <a:p>
            <a:pPr algn="just" eaLnBrk="1" hangingPunct="1">
              <a:spcBef>
                <a:spcPct val="0"/>
              </a:spcBef>
              <a:buFontTx/>
              <a:buNone/>
            </a:pPr>
            <a:r>
              <a:rPr lang="es-CO" altLang="es-CO" sz="2000" dirty="0">
                <a:solidFill>
                  <a:schemeClr val="tx2"/>
                </a:solidFill>
              </a:rPr>
              <a:t>Ahora bien, en la dinámica del mismo, quiero resaltar otro aspecto, también fundamental para ir dándole forma a otra causa del origen del CA.</a:t>
            </a:r>
          </a:p>
          <a:p>
            <a:pPr algn="just" eaLnBrk="1" hangingPunct="1">
              <a:spcBef>
                <a:spcPct val="0"/>
              </a:spcBef>
              <a:buFontTx/>
              <a:buNone/>
            </a:pPr>
            <a:endParaRPr lang="es-CO" altLang="es-CO" sz="2000" dirty="0">
              <a:solidFill>
                <a:schemeClr val="tx2"/>
              </a:solidFill>
            </a:endParaRPr>
          </a:p>
          <a:p>
            <a:pPr algn="just" eaLnBrk="1" hangingPunct="1">
              <a:spcBef>
                <a:spcPct val="0"/>
              </a:spcBef>
              <a:buFontTx/>
              <a:buNone/>
            </a:pPr>
            <a:r>
              <a:rPr lang="es-CO" altLang="es-CO" sz="2000" b="1" dirty="0">
                <a:solidFill>
                  <a:schemeClr val="tx2"/>
                </a:solidFill>
              </a:rPr>
              <a:t>La movilización social y la respuesta estatal reformista y represiva del Frente Nacional.</a:t>
            </a:r>
          </a:p>
        </p:txBody>
      </p:sp>
    </p:spTree>
    <p:extLst>
      <p:ext uri="{BB962C8B-B14F-4D97-AF65-F5344CB8AC3E}">
        <p14:creationId xmlns:p14="http://schemas.microsoft.com/office/powerpoint/2010/main" val="1541599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50825" y="1034719"/>
            <a:ext cx="8713788" cy="5786437"/>
          </a:xfrm>
          <a:prstGeom prst="rect">
            <a:avLst/>
          </a:prstGeom>
          <a:noFill/>
          <a:ln>
            <a:noFill/>
          </a:ln>
          <a:effectLst/>
          <a:extLst/>
        </p:spPr>
        <p:txBody>
          <a:bodyPr>
            <a:spAutoFit/>
          </a:bodyPr>
          <a:lstStyle/>
          <a:p>
            <a:pPr algn="just">
              <a:spcBef>
                <a:spcPts val="0"/>
              </a:spcBef>
              <a:defRPr/>
            </a:pPr>
            <a:r>
              <a:rPr lang="es-CO" sz="2000" dirty="0">
                <a:latin typeface="+mn-lt"/>
              </a:rPr>
              <a:t>Permítanme unos datos históricos para apoyar la anterior afirmación:</a:t>
            </a:r>
          </a:p>
          <a:p>
            <a:pPr algn="just">
              <a:spcBef>
                <a:spcPts val="0"/>
              </a:spcBef>
              <a:defRPr/>
            </a:pPr>
            <a:endParaRPr lang="es-CO" sz="2000" dirty="0">
              <a:latin typeface="+mn-lt"/>
            </a:endParaRPr>
          </a:p>
          <a:p>
            <a:pPr marL="342900" indent="-342900" algn="just">
              <a:spcBef>
                <a:spcPts val="0"/>
              </a:spcBef>
              <a:buFont typeface="Arial" panose="020B0604020202020204" pitchFamily="34" charset="0"/>
              <a:buChar char="•"/>
              <a:defRPr/>
            </a:pPr>
            <a:r>
              <a:rPr lang="es-CO" sz="2000" b="1" dirty="0">
                <a:latin typeface="+mn-lt"/>
              </a:rPr>
              <a:t>Lleras Restrepo </a:t>
            </a:r>
            <a:r>
              <a:rPr lang="es-CO" sz="2000" dirty="0">
                <a:latin typeface="+mn-lt"/>
              </a:rPr>
              <a:t>en el intento de profundizar la reforma agraria </a:t>
            </a:r>
            <a:r>
              <a:rPr lang="es-CO" sz="1200" dirty="0">
                <a:latin typeface="+mn-lt"/>
              </a:rPr>
              <a:t>(aprobada en 1961 por Lleras Camargo) </a:t>
            </a:r>
            <a:r>
              <a:rPr lang="es-CO" sz="2000" dirty="0">
                <a:latin typeface="+mn-lt"/>
              </a:rPr>
              <a:t>enfrentó grandes conflictos. Para conseguir el apoyo campesino crea en 1967 la ANUC. El aceleramiento de la reforma agudiza las tensiones entre campesinos, terratenientes, gremios económicos y el Estado.</a:t>
            </a:r>
          </a:p>
          <a:p>
            <a:pPr algn="just">
              <a:spcBef>
                <a:spcPts val="0"/>
              </a:spcBef>
              <a:defRPr/>
            </a:pPr>
            <a:endParaRPr lang="es-CO" sz="2000" dirty="0">
              <a:latin typeface="+mn-lt"/>
            </a:endParaRPr>
          </a:p>
          <a:p>
            <a:pPr marL="342900" indent="-342900" algn="just">
              <a:spcBef>
                <a:spcPts val="0"/>
              </a:spcBef>
              <a:buFont typeface="Arial" panose="020B0604020202020204" pitchFamily="34" charset="0"/>
              <a:buChar char="•"/>
              <a:defRPr/>
            </a:pPr>
            <a:r>
              <a:rPr lang="es-CO" sz="2000" dirty="0">
                <a:latin typeface="+mn-lt"/>
              </a:rPr>
              <a:t>El cuatrienio de  </a:t>
            </a:r>
            <a:r>
              <a:rPr lang="es-CO" sz="2000" b="1" dirty="0">
                <a:latin typeface="+mn-lt"/>
              </a:rPr>
              <a:t>Pastrana Borrero </a:t>
            </a:r>
            <a:r>
              <a:rPr lang="es-CO" sz="2000" dirty="0">
                <a:latin typeface="+mn-lt"/>
              </a:rPr>
              <a:t>con su crisis de legitimad frenó el impulso reformista de Lleras Restrepo. Adopta la ideas de </a:t>
            </a:r>
            <a:r>
              <a:rPr lang="es-CO" sz="2000" dirty="0" err="1">
                <a:latin typeface="+mn-lt"/>
              </a:rPr>
              <a:t>Lauchlin</a:t>
            </a:r>
            <a:r>
              <a:rPr lang="es-CO" sz="2000" dirty="0">
                <a:latin typeface="+mn-lt"/>
              </a:rPr>
              <a:t> </a:t>
            </a:r>
            <a:r>
              <a:rPr lang="es-CO" sz="2000" dirty="0" err="1">
                <a:latin typeface="+mn-lt"/>
              </a:rPr>
              <a:t>Currie</a:t>
            </a:r>
            <a:r>
              <a:rPr lang="es-CO" sz="2000" dirty="0">
                <a:latin typeface="+mn-lt"/>
              </a:rPr>
              <a:t>, que centraba la modernización del campo en el estímulo de la agricultura capitalista, la seguridad jurídica sobre la gran propiedad rural y el proteccionismo arancelario. </a:t>
            </a:r>
          </a:p>
          <a:p>
            <a:pPr marL="342900" indent="-342900" algn="just">
              <a:spcBef>
                <a:spcPts val="0"/>
              </a:spcBef>
              <a:buFont typeface="Arial" panose="020B0604020202020204" pitchFamily="34" charset="0"/>
              <a:buChar char="•"/>
              <a:defRPr/>
            </a:pPr>
            <a:endParaRPr lang="es-CO" sz="2000" dirty="0">
              <a:latin typeface="+mn-lt"/>
            </a:endParaRPr>
          </a:p>
          <a:p>
            <a:pPr algn="just">
              <a:spcBef>
                <a:spcPts val="0"/>
              </a:spcBef>
              <a:defRPr/>
            </a:pPr>
            <a:r>
              <a:rPr lang="es-CO" sz="2000" b="1" dirty="0">
                <a:latin typeface="+mn-lt"/>
              </a:rPr>
              <a:t>La respuesta de Pastrana a las reivindicaciones sociales se centró en la represión política y militar paralela con la estrategia de terror de los terratenientes. </a:t>
            </a:r>
            <a:r>
              <a:rPr lang="es-CO" sz="1100" b="1" dirty="0">
                <a:latin typeface="+mn-lt"/>
              </a:rPr>
              <a:t>(Remito al acuerdo de </a:t>
            </a:r>
            <a:r>
              <a:rPr lang="es-CO" sz="1100" b="1" dirty="0" err="1">
                <a:latin typeface="+mn-lt"/>
              </a:rPr>
              <a:t>Chicoral</a:t>
            </a:r>
            <a:r>
              <a:rPr lang="es-CO" sz="1100" b="1" dirty="0">
                <a:latin typeface="+mn-lt"/>
              </a:rPr>
              <a:t> de 1972)</a:t>
            </a:r>
          </a:p>
          <a:p>
            <a:pPr algn="just">
              <a:spcBef>
                <a:spcPct val="50000"/>
              </a:spcBef>
              <a:defRPr/>
            </a:pPr>
            <a:endParaRPr lang="es-CO" sz="2000" dirty="0">
              <a:latin typeface="Arial Narrow" pitchFamily="34" charset="0"/>
            </a:endParaRPr>
          </a:p>
        </p:txBody>
      </p:sp>
    </p:spTree>
    <p:extLst>
      <p:ext uri="{BB962C8B-B14F-4D97-AF65-F5344CB8AC3E}">
        <p14:creationId xmlns:p14="http://schemas.microsoft.com/office/powerpoint/2010/main" val="893380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TotalTime>
  <Words>1745</Words>
  <Application>Microsoft Office PowerPoint</Application>
  <PresentationFormat>Presentación en pantalla (4:3)</PresentationFormat>
  <Paragraphs>185</Paragraphs>
  <Slides>16</Slides>
  <Notes>1</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Universidad Autónoma de occidente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JAIME OSORIO</dc:creator>
  <cp:lastModifiedBy>Catalina Balanta Banguera</cp:lastModifiedBy>
  <cp:revision>6</cp:revision>
  <dcterms:created xsi:type="dcterms:W3CDTF">2013-04-24T17:01:35Z</dcterms:created>
  <dcterms:modified xsi:type="dcterms:W3CDTF">2015-03-19T22:00:42Z</dcterms:modified>
</cp:coreProperties>
</file>